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6" r:id="rId2"/>
    <p:sldId id="289" r:id="rId3"/>
    <p:sldId id="421" r:id="rId4"/>
    <p:sldId id="380" r:id="rId5"/>
    <p:sldId id="383" r:id="rId6"/>
    <p:sldId id="407" r:id="rId7"/>
    <p:sldId id="408" r:id="rId8"/>
    <p:sldId id="413" r:id="rId9"/>
    <p:sldId id="415" r:id="rId10"/>
    <p:sldId id="386" r:id="rId11"/>
    <p:sldId id="410" r:id="rId12"/>
    <p:sldId id="418" r:id="rId13"/>
    <p:sldId id="404" r:id="rId14"/>
    <p:sldId id="419"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enta Microsoft" initials="CM" lastIdx="0" clrIdx="0">
    <p:extLst>
      <p:ext uri="{19B8F6BF-5375-455C-9EA6-DF929625EA0E}">
        <p15:presenceInfo xmlns:p15="http://schemas.microsoft.com/office/powerpoint/2012/main" userId="be24cd26fcd1371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D6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86535" autoAdjust="0"/>
  </p:normalViewPr>
  <p:slideViewPr>
    <p:cSldViewPr>
      <p:cViewPr varScale="1">
        <p:scale>
          <a:sx n="72" d="100"/>
          <a:sy n="72" d="100"/>
        </p:scale>
        <p:origin x="138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C4891D-0FAD-4E65-941D-C92EF8648130}"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s-EC"/>
        </a:p>
      </dgm:t>
    </dgm:pt>
    <dgm:pt modelId="{5ADCFA61-BF8C-461F-95A7-F8115442D2ED}">
      <dgm:prSet phldrT="[Texto]" custT="1"/>
      <dgm:spPr>
        <a:solidFill>
          <a:schemeClr val="accent3">
            <a:lumMod val="75000"/>
          </a:schemeClr>
        </a:solidFill>
      </dgm:spPr>
      <dgm:t>
        <a:bodyPr/>
        <a:lstStyle/>
        <a:p>
          <a:r>
            <a:rPr lang="es-EC" sz="2400" b="0" dirty="0">
              <a:solidFill>
                <a:schemeClr val="bg1"/>
              </a:solidFill>
              <a:latin typeface="Times New Roman" panose="02020603050405020304" pitchFamily="18" charset="0"/>
              <a:cs typeface="Times New Roman" panose="02020603050405020304" pitchFamily="18" charset="0"/>
            </a:rPr>
            <a:t>Aprendizaje Basado en Proyectos (ABP)</a:t>
          </a:r>
        </a:p>
      </dgm:t>
    </dgm:pt>
    <dgm:pt modelId="{E4924C1A-F913-4AB2-B096-18FD5537CDF3}" type="parTrans" cxnId="{FD5BA552-EDAE-4968-8A92-51D038EB3E51}">
      <dgm:prSet/>
      <dgm:spPr/>
      <dgm:t>
        <a:bodyPr/>
        <a:lstStyle/>
        <a:p>
          <a:endParaRPr lang="es-EC"/>
        </a:p>
      </dgm:t>
    </dgm:pt>
    <dgm:pt modelId="{1A3177E1-8340-4A5E-8F9B-15AD3BB4222F}" type="sibTrans" cxnId="{FD5BA552-EDAE-4968-8A92-51D038EB3E51}">
      <dgm:prSet/>
      <dgm:spPr/>
      <dgm:t>
        <a:bodyPr/>
        <a:lstStyle/>
        <a:p>
          <a:endParaRPr lang="es-EC"/>
        </a:p>
      </dgm:t>
    </dgm:pt>
    <dgm:pt modelId="{7E1D8C8B-9F84-46BE-9FE4-84C11212C0CB}">
      <dgm:prSet phldrT="[Texto]" custT="1"/>
      <dgm:spPr>
        <a:solidFill>
          <a:schemeClr val="accent3">
            <a:lumMod val="75000"/>
          </a:schemeClr>
        </a:solidFill>
      </dgm:spPr>
      <dgm:t>
        <a:bodyPr/>
        <a:lstStyle/>
        <a:p>
          <a:r>
            <a:rPr lang="es-EC" sz="2400" b="0" dirty="0">
              <a:solidFill>
                <a:schemeClr val="bg1"/>
              </a:solidFill>
              <a:latin typeface="Times New Roman" panose="02020603050405020304" pitchFamily="18" charset="0"/>
              <a:cs typeface="Times New Roman" panose="02020603050405020304" pitchFamily="18" charset="0"/>
            </a:rPr>
            <a:t>Aprendizaje orientado hacia Proyectos</a:t>
          </a:r>
        </a:p>
      </dgm:t>
    </dgm:pt>
    <dgm:pt modelId="{500BFED6-011E-465B-B562-7632294862D9}" type="parTrans" cxnId="{3E37ED75-9638-4F02-A087-A59805656DD5}">
      <dgm:prSet/>
      <dgm:spPr/>
      <dgm:t>
        <a:bodyPr/>
        <a:lstStyle/>
        <a:p>
          <a:endParaRPr lang="es-EC"/>
        </a:p>
      </dgm:t>
    </dgm:pt>
    <dgm:pt modelId="{41618F58-2D3B-4508-A580-E5332ADE598D}" type="sibTrans" cxnId="{3E37ED75-9638-4F02-A087-A59805656DD5}">
      <dgm:prSet/>
      <dgm:spPr/>
      <dgm:t>
        <a:bodyPr/>
        <a:lstStyle/>
        <a:p>
          <a:endParaRPr lang="es-EC"/>
        </a:p>
      </dgm:t>
    </dgm:pt>
    <dgm:pt modelId="{C066C062-9848-4B78-8088-DEEB8CBA560A}" type="pres">
      <dgm:prSet presAssocID="{41C4891D-0FAD-4E65-941D-C92EF8648130}" presName="cycle" presStyleCnt="0">
        <dgm:presLayoutVars>
          <dgm:dir/>
          <dgm:resizeHandles val="exact"/>
        </dgm:presLayoutVars>
      </dgm:prSet>
      <dgm:spPr/>
    </dgm:pt>
    <dgm:pt modelId="{07ECC622-F6E2-4DB9-98B0-B3927051360F}" type="pres">
      <dgm:prSet presAssocID="{5ADCFA61-BF8C-461F-95A7-F8115442D2ED}" presName="arrow" presStyleLbl="node1" presStyleIdx="0" presStyleCnt="2" custScaleX="73518" custScaleY="100099" custRadScaleRad="103880" custRadScaleInc="4342">
        <dgm:presLayoutVars>
          <dgm:bulletEnabled val="1"/>
        </dgm:presLayoutVars>
      </dgm:prSet>
      <dgm:spPr/>
    </dgm:pt>
    <dgm:pt modelId="{E41BB870-1FDA-4D96-A3B6-6AB3EBA3FBE0}" type="pres">
      <dgm:prSet presAssocID="{7E1D8C8B-9F84-46BE-9FE4-84C11212C0CB}" presName="arrow" presStyleLbl="node1" presStyleIdx="1" presStyleCnt="2" custScaleX="73517" custScaleY="100099" custRadScaleRad="82928" custRadScaleInc="-5822">
        <dgm:presLayoutVars>
          <dgm:bulletEnabled val="1"/>
        </dgm:presLayoutVars>
      </dgm:prSet>
      <dgm:spPr/>
    </dgm:pt>
  </dgm:ptLst>
  <dgm:cxnLst>
    <dgm:cxn modelId="{CE024842-735A-4079-9A30-B97BA8413FAD}" type="presOf" srcId="{5ADCFA61-BF8C-461F-95A7-F8115442D2ED}" destId="{07ECC622-F6E2-4DB9-98B0-B3927051360F}" srcOrd="0" destOrd="0" presId="urn:microsoft.com/office/officeart/2005/8/layout/arrow1"/>
    <dgm:cxn modelId="{AD5A0747-CFE5-48B9-A250-A5E685AF8A8A}" type="presOf" srcId="{7E1D8C8B-9F84-46BE-9FE4-84C11212C0CB}" destId="{E41BB870-1FDA-4D96-A3B6-6AB3EBA3FBE0}" srcOrd="0" destOrd="0" presId="urn:microsoft.com/office/officeart/2005/8/layout/arrow1"/>
    <dgm:cxn modelId="{B9EEBC4B-283E-48AA-919D-231C3393E28F}" type="presOf" srcId="{41C4891D-0FAD-4E65-941D-C92EF8648130}" destId="{C066C062-9848-4B78-8088-DEEB8CBA560A}" srcOrd="0" destOrd="0" presId="urn:microsoft.com/office/officeart/2005/8/layout/arrow1"/>
    <dgm:cxn modelId="{FD5BA552-EDAE-4968-8A92-51D038EB3E51}" srcId="{41C4891D-0FAD-4E65-941D-C92EF8648130}" destId="{5ADCFA61-BF8C-461F-95A7-F8115442D2ED}" srcOrd="0" destOrd="0" parTransId="{E4924C1A-F913-4AB2-B096-18FD5537CDF3}" sibTransId="{1A3177E1-8340-4A5E-8F9B-15AD3BB4222F}"/>
    <dgm:cxn modelId="{3E37ED75-9638-4F02-A087-A59805656DD5}" srcId="{41C4891D-0FAD-4E65-941D-C92EF8648130}" destId="{7E1D8C8B-9F84-46BE-9FE4-84C11212C0CB}" srcOrd="1" destOrd="0" parTransId="{500BFED6-011E-465B-B562-7632294862D9}" sibTransId="{41618F58-2D3B-4508-A580-E5332ADE598D}"/>
    <dgm:cxn modelId="{C71EF309-36E8-4B55-9373-4B1D62854119}" type="presParOf" srcId="{C066C062-9848-4B78-8088-DEEB8CBA560A}" destId="{07ECC622-F6E2-4DB9-98B0-B3927051360F}" srcOrd="0" destOrd="0" presId="urn:microsoft.com/office/officeart/2005/8/layout/arrow1"/>
    <dgm:cxn modelId="{B16AC849-46E3-4583-87F7-7F154FE81561}" type="presParOf" srcId="{C066C062-9848-4B78-8088-DEEB8CBA560A}" destId="{E41BB870-1FDA-4D96-A3B6-6AB3EBA3FBE0}"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CC622-F6E2-4DB9-98B0-B3927051360F}">
      <dsp:nvSpPr>
        <dsp:cNvPr id="0" name=""/>
        <dsp:cNvSpPr/>
      </dsp:nvSpPr>
      <dsp:spPr>
        <a:xfrm rot="16200000">
          <a:off x="487596" y="-321780"/>
          <a:ext cx="2697200" cy="3672394"/>
        </a:xfrm>
        <a:prstGeom prst="upArrow">
          <a:avLst>
            <a:gd name="adj1" fmla="val 50000"/>
            <a:gd name="adj2" fmla="val 3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b="0" kern="1200" dirty="0">
              <a:solidFill>
                <a:schemeClr val="bg1"/>
              </a:solidFill>
              <a:latin typeface="Times New Roman" panose="02020603050405020304" pitchFamily="18" charset="0"/>
              <a:cs typeface="Times New Roman" panose="02020603050405020304" pitchFamily="18" charset="0"/>
            </a:rPr>
            <a:t>Aprendizaje Basado en Proyectos (ABP)</a:t>
          </a:r>
        </a:p>
      </dsp:txBody>
      <dsp:txXfrm rot="5400000">
        <a:off x="472009" y="840117"/>
        <a:ext cx="3200384" cy="1348600"/>
      </dsp:txXfrm>
    </dsp:sp>
    <dsp:sp modelId="{E41BB870-1FDA-4D96-A3B6-6AB3EBA3FBE0}">
      <dsp:nvSpPr>
        <dsp:cNvPr id="0" name=""/>
        <dsp:cNvSpPr/>
      </dsp:nvSpPr>
      <dsp:spPr>
        <a:xfrm rot="5400000">
          <a:off x="4623774" y="-343585"/>
          <a:ext cx="2697163" cy="3672394"/>
        </a:xfrm>
        <a:prstGeom prst="upArrow">
          <a:avLst>
            <a:gd name="adj1" fmla="val 50000"/>
            <a:gd name="adj2" fmla="val 3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s-EC" sz="2400" b="0" kern="1200" dirty="0">
              <a:solidFill>
                <a:schemeClr val="bg1"/>
              </a:solidFill>
              <a:latin typeface="Times New Roman" panose="02020603050405020304" pitchFamily="18" charset="0"/>
              <a:cs typeface="Times New Roman" panose="02020603050405020304" pitchFamily="18" charset="0"/>
            </a:rPr>
            <a:t>Aprendizaje orientado hacia Proyectos</a:t>
          </a:r>
        </a:p>
      </dsp:txBody>
      <dsp:txXfrm rot="-5400000">
        <a:off x="4136159" y="818321"/>
        <a:ext cx="3200390" cy="134858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70ACB-BA2B-4917-BAE2-0458479F292A}" type="datetimeFigureOut">
              <a:rPr lang="es-EC" smtClean="0"/>
              <a:t>30/1/2022</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24C225-E665-4CEF-9831-590B6DA0BB14}" type="slidenum">
              <a:rPr lang="es-EC" smtClean="0"/>
              <a:t>‹Nº›</a:t>
            </a:fld>
            <a:endParaRPr lang="es-EC"/>
          </a:p>
        </p:txBody>
      </p:sp>
    </p:spTree>
    <p:extLst>
      <p:ext uri="{BB962C8B-B14F-4D97-AF65-F5344CB8AC3E}">
        <p14:creationId xmlns:p14="http://schemas.microsoft.com/office/powerpoint/2010/main" val="257432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624C225-E665-4CEF-9831-590B6DA0BB14}" type="slidenum">
              <a:rPr lang="es-EC" smtClean="0"/>
              <a:t>1</a:t>
            </a:fld>
            <a:endParaRPr lang="es-EC"/>
          </a:p>
        </p:txBody>
      </p:sp>
    </p:spTree>
    <p:extLst>
      <p:ext uri="{BB962C8B-B14F-4D97-AF65-F5344CB8AC3E}">
        <p14:creationId xmlns:p14="http://schemas.microsoft.com/office/powerpoint/2010/main" val="14009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624C225-E665-4CEF-9831-590B6DA0BB14}" type="slidenum">
              <a:rPr lang="es-EC" smtClean="0"/>
              <a:t>4</a:t>
            </a:fld>
            <a:endParaRPr lang="es-EC"/>
          </a:p>
        </p:txBody>
      </p:sp>
    </p:spTree>
    <p:extLst>
      <p:ext uri="{BB962C8B-B14F-4D97-AF65-F5344CB8AC3E}">
        <p14:creationId xmlns:p14="http://schemas.microsoft.com/office/powerpoint/2010/main" val="189877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0624C225-E665-4CEF-9831-590B6DA0BB14}" type="slidenum">
              <a:rPr lang="es-EC" smtClean="0"/>
              <a:t>14</a:t>
            </a:fld>
            <a:endParaRPr lang="es-EC"/>
          </a:p>
        </p:txBody>
      </p:sp>
    </p:spTree>
    <p:extLst>
      <p:ext uri="{BB962C8B-B14F-4D97-AF65-F5344CB8AC3E}">
        <p14:creationId xmlns:p14="http://schemas.microsoft.com/office/powerpoint/2010/main" val="293050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CC1731-8DEF-4025-95EC-500B6026C2FC}" type="datetimeFigureOut">
              <a:rPr lang="es-ES" smtClean="0"/>
              <a:t>30/01/2022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6BB33A59-A741-44A6-A5B8-C05E8C6FB90B}"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C1731-8DEF-4025-95EC-500B6026C2FC}" type="datetimeFigureOut">
              <a:rPr lang="es-ES" smtClean="0"/>
              <a:t>30/01/2022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33A59-A741-44A6-A5B8-C05E8C6FB90B}"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47564" y="3645024"/>
            <a:ext cx="7782848" cy="2299615"/>
          </a:xfrm>
          <a:solidFill>
            <a:schemeClr val="accent3">
              <a:lumMod val="60000"/>
              <a:lumOff val="40000"/>
            </a:schemeClr>
          </a:solidFill>
        </p:spPr>
        <p:txBody>
          <a:bodyPr>
            <a:normAutofit/>
          </a:bodyPr>
          <a:lstStyle/>
          <a:p>
            <a:pPr algn="l"/>
            <a:r>
              <a:rPr lang="es-ES" sz="2800" dirty="0">
                <a:solidFill>
                  <a:schemeClr val="bg1"/>
                </a:solidFill>
                <a:latin typeface="Times New Roman" panose="02020603050405020304" pitchFamily="18" charset="0"/>
                <a:cs typeface="Times New Roman" panose="02020603050405020304" pitchFamily="18" charset="0"/>
              </a:rPr>
              <a:t>1. Implementación del ABP: oportunidades, desafíos y toma de decisiones</a:t>
            </a:r>
            <a:br>
              <a:rPr lang="es-ES" sz="2400" dirty="0">
                <a:solidFill>
                  <a:schemeClr val="bg1"/>
                </a:solidFill>
                <a:latin typeface="Times New Roman" panose="02020603050405020304" pitchFamily="18" charset="0"/>
                <a:cs typeface="Times New Roman" panose="02020603050405020304" pitchFamily="18" charset="0"/>
              </a:rPr>
            </a:br>
            <a:r>
              <a:rPr lang="es-ES" sz="2400" dirty="0">
                <a:solidFill>
                  <a:schemeClr val="bg1"/>
                </a:solidFill>
                <a:latin typeface="Times New Roman" panose="02020603050405020304" pitchFamily="18" charset="0"/>
                <a:cs typeface="Times New Roman" panose="02020603050405020304" pitchFamily="18" charset="0"/>
              </a:rPr>
              <a:t>2. Rol de docentes y estudiantes en la Metodología ABP</a:t>
            </a:r>
            <a:br>
              <a:rPr lang="es-ES" sz="2400" dirty="0">
                <a:solidFill>
                  <a:schemeClr val="bg1"/>
                </a:solidFill>
                <a:latin typeface="Times New Roman" panose="02020603050405020304" pitchFamily="18" charset="0"/>
                <a:cs typeface="Times New Roman" panose="02020603050405020304" pitchFamily="18" charset="0"/>
              </a:rPr>
            </a:br>
            <a:r>
              <a:rPr lang="es-ES" sz="2400" b="1" dirty="0">
                <a:solidFill>
                  <a:schemeClr val="bg1"/>
                </a:solidFill>
                <a:latin typeface="Times New Roman" panose="02020603050405020304" pitchFamily="18" charset="0"/>
                <a:cs typeface="Times New Roman" panose="02020603050405020304" pitchFamily="18" charset="0"/>
              </a:rPr>
              <a:t>3. ABP: Aprender haciendo</a:t>
            </a:r>
          </a:p>
        </p:txBody>
      </p:sp>
      <p:sp>
        <p:nvSpPr>
          <p:cNvPr id="6" name="Rectángulo 5"/>
          <p:cNvSpPr/>
          <p:nvPr/>
        </p:nvSpPr>
        <p:spPr>
          <a:xfrm>
            <a:off x="1619672" y="5954782"/>
            <a:ext cx="5832648" cy="707886"/>
          </a:xfrm>
          <a:prstGeom prst="rect">
            <a:avLst/>
          </a:prstGeom>
        </p:spPr>
        <p:txBody>
          <a:bodyPr wrap="square">
            <a:spAutoFit/>
          </a:bodyPr>
          <a:lstStyle/>
          <a:p>
            <a:pPr lvl="0" algn="ctr"/>
            <a:r>
              <a:rPr lang="es-EC" sz="2000" dirty="0">
                <a:solidFill>
                  <a:prstClr val="black"/>
                </a:solidFill>
                <a:latin typeface="Times New Roman" panose="02020603050405020304" pitchFamily="18" charset="0"/>
                <a:cs typeface="Times New Roman" panose="02020603050405020304" pitchFamily="18" charset="0"/>
              </a:rPr>
              <a:t>Dra. Yara María </a:t>
            </a:r>
            <a:r>
              <a:rPr lang="es-EC" sz="2000" dirty="0" err="1">
                <a:solidFill>
                  <a:prstClr val="black"/>
                </a:solidFill>
                <a:latin typeface="Times New Roman" panose="02020603050405020304" pitchFamily="18" charset="0"/>
                <a:cs typeface="Times New Roman" panose="02020603050405020304" pitchFamily="18" charset="0"/>
              </a:rPr>
              <a:t>Portela</a:t>
            </a:r>
            <a:r>
              <a:rPr lang="es-EC" sz="2000" dirty="0">
                <a:solidFill>
                  <a:prstClr val="black"/>
                </a:solidFill>
                <a:latin typeface="Times New Roman" panose="02020603050405020304" pitchFamily="18" charset="0"/>
                <a:cs typeface="Times New Roman" panose="02020603050405020304" pitchFamily="18" charset="0"/>
              </a:rPr>
              <a:t> Leiva. </a:t>
            </a:r>
            <a:r>
              <a:rPr lang="es-EC" sz="2000" dirty="0" err="1">
                <a:solidFill>
                  <a:prstClr val="black"/>
                </a:solidFill>
                <a:latin typeface="Times New Roman" panose="02020603050405020304" pitchFamily="18" charset="0"/>
                <a:cs typeface="Times New Roman" panose="02020603050405020304" pitchFamily="18" charset="0"/>
              </a:rPr>
              <a:t>Ph.D</a:t>
            </a:r>
            <a:endParaRPr lang="es-EC" sz="2000" dirty="0">
              <a:solidFill>
                <a:prstClr val="black"/>
              </a:solidFill>
              <a:latin typeface="Times New Roman" panose="02020603050405020304" pitchFamily="18" charset="0"/>
              <a:cs typeface="Times New Roman" panose="02020603050405020304" pitchFamily="18" charset="0"/>
            </a:endParaRPr>
          </a:p>
          <a:p>
            <a:pPr lvl="0" algn="ctr"/>
            <a:r>
              <a:rPr lang="es-EC" sz="2000" dirty="0">
                <a:solidFill>
                  <a:prstClr val="black"/>
                </a:solidFill>
                <a:latin typeface="Times New Roman" panose="02020603050405020304" pitchFamily="18" charset="0"/>
                <a:cs typeface="Times New Roman" panose="02020603050405020304" pitchFamily="18" charset="0"/>
              </a:rPr>
              <a:t>Universidad Técnica de Machala</a:t>
            </a:r>
            <a:endParaRPr lang="es-EC" sz="2000" dirty="0"/>
          </a:p>
        </p:txBody>
      </p:sp>
      <p:pic>
        <p:nvPicPr>
          <p:cNvPr id="4" name="Imagen 3">
            <a:extLst>
              <a:ext uri="{FF2B5EF4-FFF2-40B4-BE49-F238E27FC236}">
                <a16:creationId xmlns:a16="http://schemas.microsoft.com/office/drawing/2014/main" id="{0A8EFB42-B1E2-43DD-B62F-9819C0DEFE79}"/>
              </a:ext>
            </a:extLst>
          </p:cNvPr>
          <p:cNvPicPr>
            <a:picLocks noChangeAspect="1"/>
          </p:cNvPicPr>
          <p:nvPr/>
        </p:nvPicPr>
        <p:blipFill>
          <a:blip r:embed="rId3"/>
          <a:stretch>
            <a:fillRect/>
          </a:stretch>
        </p:blipFill>
        <p:spPr>
          <a:xfrm>
            <a:off x="1115616" y="195332"/>
            <a:ext cx="6984776" cy="3161660"/>
          </a:xfrm>
          <a:prstGeom prst="rect">
            <a:avLst/>
          </a:prstGeom>
        </p:spPr>
      </p:pic>
    </p:spTree>
    <p:extLst>
      <p:ext uri="{BB962C8B-B14F-4D97-AF65-F5344CB8AC3E}">
        <p14:creationId xmlns:p14="http://schemas.microsoft.com/office/powerpoint/2010/main" val="1492696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normAutofit fontScale="90000"/>
          </a:bodyPr>
          <a:lstStyle/>
          <a:p>
            <a:r>
              <a:rPr lang="es-EC" dirty="0">
                <a:solidFill>
                  <a:schemeClr val="bg1"/>
                </a:solidFill>
                <a:latin typeface="Times New Roman" panose="02020603050405020304" pitchFamily="18" charset="0"/>
                <a:cs typeface="Times New Roman" panose="02020603050405020304" pitchFamily="18" charset="0"/>
              </a:rPr>
              <a:t>ABP Interdisciplinar</a:t>
            </a:r>
            <a:br>
              <a:rPr lang="es-EC" dirty="0">
                <a:solidFill>
                  <a:schemeClr val="bg1"/>
                </a:solidFill>
                <a:latin typeface="Times New Roman" panose="02020603050405020304" pitchFamily="18" charset="0"/>
                <a:cs typeface="Times New Roman" panose="02020603050405020304" pitchFamily="18" charset="0"/>
              </a:rPr>
            </a:br>
            <a:r>
              <a:rPr lang="es-EC" sz="3600" dirty="0">
                <a:solidFill>
                  <a:schemeClr val="bg1"/>
                </a:solidFill>
                <a:latin typeface="Times New Roman" panose="02020603050405020304" pitchFamily="18" charset="0"/>
                <a:cs typeface="Times New Roman" panose="02020603050405020304" pitchFamily="18" charset="0"/>
              </a:rPr>
              <a:t>La protección de las iguanas</a:t>
            </a:r>
          </a:p>
        </p:txBody>
      </p:sp>
      <p:sp>
        <p:nvSpPr>
          <p:cNvPr id="7" name="Marcador de texto 6">
            <a:extLst>
              <a:ext uri="{FF2B5EF4-FFF2-40B4-BE49-F238E27FC236}">
                <a16:creationId xmlns:a16="http://schemas.microsoft.com/office/drawing/2014/main" id="{23F0F54D-37C8-4AC1-B7CF-88D32338266C}"/>
              </a:ext>
            </a:extLst>
          </p:cNvPr>
          <p:cNvSpPr>
            <a:spLocks noGrp="1"/>
          </p:cNvSpPr>
          <p:nvPr>
            <p:ph type="body" idx="1"/>
          </p:nvPr>
        </p:nvSpPr>
        <p:spPr>
          <a:xfrm>
            <a:off x="611560" y="1535113"/>
            <a:ext cx="2448272" cy="453727"/>
          </a:xfrm>
          <a:solidFill>
            <a:schemeClr val="accent3">
              <a:lumMod val="60000"/>
              <a:lumOff val="40000"/>
            </a:schemeClr>
          </a:solidFill>
        </p:spPr>
        <p:txBody>
          <a:bodyPr>
            <a:normAutofit lnSpcReduction="10000"/>
          </a:bodyPr>
          <a:lstStyle/>
          <a:p>
            <a:pPr algn="ctr"/>
            <a:r>
              <a:rPr lang="es-EC" dirty="0">
                <a:solidFill>
                  <a:schemeClr val="bg1"/>
                </a:solidFill>
                <a:latin typeface="Times New Roman" panose="02020603050405020304" pitchFamily="18" charset="0"/>
                <a:cs typeface="Times New Roman" panose="02020603050405020304" pitchFamily="18" charset="0"/>
              </a:rPr>
              <a:t> Pregunta</a:t>
            </a:r>
          </a:p>
        </p:txBody>
      </p:sp>
      <p:sp>
        <p:nvSpPr>
          <p:cNvPr id="8" name="Marcador de contenido 7">
            <a:extLst>
              <a:ext uri="{FF2B5EF4-FFF2-40B4-BE49-F238E27FC236}">
                <a16:creationId xmlns:a16="http://schemas.microsoft.com/office/drawing/2014/main" id="{A478D3E1-3D25-41AC-9964-13D50B74AFCC}"/>
              </a:ext>
            </a:extLst>
          </p:cNvPr>
          <p:cNvSpPr>
            <a:spLocks noGrp="1"/>
          </p:cNvSpPr>
          <p:nvPr>
            <p:ph sz="half" idx="2"/>
          </p:nvPr>
        </p:nvSpPr>
        <p:spPr>
          <a:xfrm>
            <a:off x="611560" y="2174875"/>
            <a:ext cx="2448272" cy="2118221"/>
          </a:xfrm>
          <a:ln w="76200">
            <a:solidFill>
              <a:schemeClr val="accent3">
                <a:lumMod val="75000"/>
              </a:schemeClr>
            </a:solidFill>
          </a:ln>
        </p:spPr>
        <p:txBody>
          <a:bodyPr>
            <a:normAutofit/>
          </a:bodyPr>
          <a:lstStyle/>
          <a:p>
            <a:pPr marL="0" indent="0">
              <a:buNone/>
            </a:pPr>
            <a:r>
              <a:rPr lang="es-EC" dirty="0">
                <a:solidFill>
                  <a:schemeClr val="bg1"/>
                </a:solidFill>
                <a:latin typeface="Times New Roman" panose="02020603050405020304" pitchFamily="18" charset="0"/>
                <a:cs typeface="Times New Roman" panose="02020603050405020304" pitchFamily="18" charset="0"/>
              </a:rPr>
              <a:t>¿Cómo podemos proteger a las iguanas que viven en nuestra escuela?</a:t>
            </a:r>
          </a:p>
        </p:txBody>
      </p:sp>
      <p:sp>
        <p:nvSpPr>
          <p:cNvPr id="11" name="Marcador de texto 10">
            <a:extLst>
              <a:ext uri="{FF2B5EF4-FFF2-40B4-BE49-F238E27FC236}">
                <a16:creationId xmlns:a16="http://schemas.microsoft.com/office/drawing/2014/main" id="{F810FCC8-BD09-48F1-B127-7944ABA7152F}"/>
              </a:ext>
            </a:extLst>
          </p:cNvPr>
          <p:cNvSpPr>
            <a:spLocks noGrp="1"/>
          </p:cNvSpPr>
          <p:nvPr>
            <p:ph type="body" sz="quarter" idx="3"/>
          </p:nvPr>
        </p:nvSpPr>
        <p:spPr>
          <a:xfrm>
            <a:off x="3275856" y="1535113"/>
            <a:ext cx="5410945" cy="453727"/>
          </a:xfrm>
          <a:solidFill>
            <a:schemeClr val="accent3">
              <a:lumMod val="60000"/>
              <a:lumOff val="40000"/>
            </a:schemeClr>
          </a:solidFill>
        </p:spPr>
        <p:txBody>
          <a:bodyPr>
            <a:normAutofit lnSpcReduction="10000"/>
          </a:bodyPr>
          <a:lstStyle/>
          <a:p>
            <a:pPr algn="ctr"/>
            <a:r>
              <a:rPr lang="es-EC" dirty="0">
                <a:solidFill>
                  <a:schemeClr val="bg1"/>
                </a:solidFill>
                <a:latin typeface="Times New Roman" panose="02020603050405020304" pitchFamily="18" charset="0"/>
                <a:cs typeface="Times New Roman" panose="02020603050405020304" pitchFamily="18" charset="0"/>
              </a:rPr>
              <a:t>Aporte de las asignaturas</a:t>
            </a:r>
          </a:p>
        </p:txBody>
      </p:sp>
      <p:sp>
        <p:nvSpPr>
          <p:cNvPr id="12" name="Marcador de contenido 11">
            <a:extLst>
              <a:ext uri="{FF2B5EF4-FFF2-40B4-BE49-F238E27FC236}">
                <a16:creationId xmlns:a16="http://schemas.microsoft.com/office/drawing/2014/main" id="{F34289EC-9610-423F-956C-1A8247A2D554}"/>
              </a:ext>
            </a:extLst>
          </p:cNvPr>
          <p:cNvSpPr>
            <a:spLocks noGrp="1"/>
          </p:cNvSpPr>
          <p:nvPr>
            <p:ph sz="quarter" idx="4"/>
          </p:nvPr>
        </p:nvSpPr>
        <p:spPr>
          <a:xfrm>
            <a:off x="3275856" y="2174875"/>
            <a:ext cx="5410945" cy="4566492"/>
          </a:xfrm>
          <a:noFill/>
          <a:ln w="76200">
            <a:solidFill>
              <a:schemeClr val="accent3">
                <a:lumMod val="75000"/>
              </a:schemeClr>
            </a:solidFill>
          </a:ln>
        </p:spPr>
        <p:txBody>
          <a:bodyPr>
            <a:noAutofit/>
          </a:bodyPr>
          <a:lstStyle/>
          <a:p>
            <a:pPr marL="0" indent="0">
              <a:buNone/>
            </a:pPr>
            <a:r>
              <a:rPr lang="es-EC" b="1" dirty="0">
                <a:solidFill>
                  <a:schemeClr val="bg1"/>
                </a:solidFill>
                <a:latin typeface="Times New Roman" panose="02020603050405020304" pitchFamily="18" charset="0"/>
                <a:cs typeface="Times New Roman" panose="02020603050405020304" pitchFamily="18" charset="0"/>
              </a:rPr>
              <a:t>Ciencias Naturales</a:t>
            </a:r>
            <a:r>
              <a:rPr lang="es-EC" dirty="0">
                <a:solidFill>
                  <a:schemeClr val="bg1"/>
                </a:solidFill>
                <a:latin typeface="Times New Roman" panose="02020603050405020304" pitchFamily="18" charset="0"/>
                <a:cs typeface="Times New Roman" panose="02020603050405020304" pitchFamily="18" charset="0"/>
              </a:rPr>
              <a:t>: Cuidado de Flora y Fauna. (Investigar sobre las características de la especie, hábitat, alimentación) </a:t>
            </a:r>
          </a:p>
          <a:p>
            <a:pPr marL="0" indent="0">
              <a:buNone/>
            </a:pPr>
            <a:r>
              <a:rPr lang="es-EC" b="1" dirty="0">
                <a:solidFill>
                  <a:schemeClr val="bg1"/>
                </a:solidFill>
                <a:latin typeface="Times New Roman" panose="02020603050405020304" pitchFamily="18" charset="0"/>
                <a:cs typeface="Times New Roman" panose="02020603050405020304" pitchFamily="18" charset="0"/>
              </a:rPr>
              <a:t>Lengua y </a:t>
            </a:r>
            <a:r>
              <a:rPr lang="es-EC" b="1" dirty="0" err="1">
                <a:solidFill>
                  <a:schemeClr val="bg1"/>
                </a:solidFill>
                <a:latin typeface="Times New Roman" panose="02020603050405020304" pitchFamily="18" charset="0"/>
                <a:cs typeface="Times New Roman" panose="02020603050405020304" pitchFamily="18" charset="0"/>
              </a:rPr>
              <a:t>Lit</a:t>
            </a:r>
            <a:r>
              <a:rPr lang="es-EC" b="1" dirty="0">
                <a:solidFill>
                  <a:schemeClr val="bg1"/>
                </a:solidFill>
                <a:latin typeface="Times New Roman" panose="02020603050405020304" pitchFamily="18" charset="0"/>
                <a:cs typeface="Times New Roman" panose="02020603050405020304" pitchFamily="18" charset="0"/>
              </a:rPr>
              <a:t>:</a:t>
            </a:r>
            <a:r>
              <a:rPr lang="es-EC" dirty="0">
                <a:solidFill>
                  <a:schemeClr val="bg1"/>
                </a:solidFill>
                <a:latin typeface="Times New Roman" panose="02020603050405020304" pitchFamily="18" charset="0"/>
                <a:cs typeface="Times New Roman" panose="02020603050405020304" pitchFamily="18" charset="0"/>
              </a:rPr>
              <a:t> Fábulas (redactar  fábulas)</a:t>
            </a:r>
          </a:p>
          <a:p>
            <a:pPr marL="0" indent="0">
              <a:buNone/>
            </a:pPr>
            <a:r>
              <a:rPr lang="es-EC" b="1" dirty="0">
                <a:solidFill>
                  <a:schemeClr val="bg1"/>
                </a:solidFill>
                <a:latin typeface="Times New Roman" panose="02020603050405020304" pitchFamily="18" charset="0"/>
                <a:cs typeface="Times New Roman" panose="02020603050405020304" pitchFamily="18" charset="0"/>
              </a:rPr>
              <a:t>Matemáticas:</a:t>
            </a:r>
            <a:r>
              <a:rPr lang="es-EC" dirty="0">
                <a:solidFill>
                  <a:schemeClr val="bg1"/>
                </a:solidFill>
                <a:latin typeface="Times New Roman" panose="02020603050405020304" pitchFamily="18" charset="0"/>
                <a:cs typeface="Times New Roman" panose="02020603050405020304" pitchFamily="18" charset="0"/>
              </a:rPr>
              <a:t> Contar la población</a:t>
            </a:r>
          </a:p>
          <a:p>
            <a:pPr marL="0" indent="0">
              <a:buNone/>
            </a:pPr>
            <a:r>
              <a:rPr lang="es-EC" b="1" dirty="0">
                <a:solidFill>
                  <a:schemeClr val="bg1"/>
                </a:solidFill>
                <a:latin typeface="Times New Roman" panose="02020603050405020304" pitchFamily="18" charset="0"/>
                <a:cs typeface="Times New Roman" panose="02020603050405020304" pitchFamily="18" charset="0"/>
              </a:rPr>
              <a:t>Artes plásticas: </a:t>
            </a:r>
            <a:r>
              <a:rPr lang="es-EC" dirty="0">
                <a:solidFill>
                  <a:schemeClr val="bg1"/>
                </a:solidFill>
                <a:latin typeface="Times New Roman" panose="02020603050405020304" pitchFamily="18" charset="0"/>
                <a:cs typeface="Times New Roman" panose="02020603050405020304" pitchFamily="18" charset="0"/>
              </a:rPr>
              <a:t>Técnicas de dibujo (Crear dibujos)</a:t>
            </a:r>
          </a:p>
          <a:p>
            <a:pPr marL="0" indent="0">
              <a:buNone/>
            </a:pPr>
            <a:r>
              <a:rPr lang="es-EC" b="1" dirty="0">
                <a:solidFill>
                  <a:schemeClr val="bg1"/>
                </a:solidFill>
                <a:latin typeface="Times New Roman" panose="02020603050405020304" pitchFamily="18" charset="0"/>
                <a:cs typeface="Times New Roman" panose="02020603050405020304" pitchFamily="18" charset="0"/>
              </a:rPr>
              <a:t>Ciencias sociales:</a:t>
            </a:r>
            <a:r>
              <a:rPr lang="es-EC" dirty="0">
                <a:solidFill>
                  <a:schemeClr val="bg1"/>
                </a:solidFill>
                <a:latin typeface="Times New Roman" panose="02020603050405020304" pitchFamily="18" charset="0"/>
                <a:cs typeface="Times New Roman" panose="02020603050405020304" pitchFamily="18" charset="0"/>
              </a:rPr>
              <a:t> Creación de organización (crear un club de protección animal)</a:t>
            </a:r>
          </a:p>
          <a:p>
            <a:pPr marL="0" indent="0">
              <a:buNone/>
            </a:pPr>
            <a:r>
              <a:rPr lang="es-EC" b="1" dirty="0">
                <a:solidFill>
                  <a:schemeClr val="bg1"/>
                </a:solidFill>
                <a:latin typeface="Times New Roman" panose="02020603050405020304" pitchFamily="18" charset="0"/>
                <a:cs typeface="Times New Roman" panose="02020603050405020304" pitchFamily="18" charset="0"/>
              </a:rPr>
              <a:t>Computación:</a:t>
            </a:r>
            <a:r>
              <a:rPr lang="es-EC" dirty="0">
                <a:solidFill>
                  <a:schemeClr val="bg1"/>
                </a:solidFill>
                <a:latin typeface="Times New Roman" panose="02020603050405020304" pitchFamily="18" charset="0"/>
                <a:cs typeface="Times New Roman" panose="02020603050405020304" pitchFamily="18" charset="0"/>
              </a:rPr>
              <a:t> Diseño (diseño de póster)</a:t>
            </a:r>
          </a:p>
        </p:txBody>
      </p:sp>
    </p:spTree>
    <p:extLst>
      <p:ext uri="{BB962C8B-B14F-4D97-AF65-F5344CB8AC3E}">
        <p14:creationId xmlns:p14="http://schemas.microsoft.com/office/powerpoint/2010/main" val="885515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009"/>
            <a:ext cx="8229600" cy="1188996"/>
          </a:xfrm>
          <a:solidFill>
            <a:schemeClr val="accent3">
              <a:lumMod val="60000"/>
              <a:lumOff val="40000"/>
            </a:schemeClr>
          </a:solidFill>
        </p:spPr>
        <p:txBody>
          <a:bodyPr>
            <a:normAutofit/>
          </a:bodyPr>
          <a:lstStyle/>
          <a:p>
            <a:r>
              <a:rPr lang="es-EC" dirty="0">
                <a:solidFill>
                  <a:schemeClr val="bg1"/>
                </a:solidFill>
                <a:latin typeface="Times New Roman" panose="02020603050405020304" pitchFamily="18" charset="0"/>
                <a:cs typeface="Times New Roman" panose="02020603050405020304" pitchFamily="18" charset="0"/>
              </a:rPr>
              <a:t>Evaluación en el ABP</a:t>
            </a:r>
          </a:p>
        </p:txBody>
      </p:sp>
      <p:sp>
        <p:nvSpPr>
          <p:cNvPr id="9" name="CuadroTexto 8"/>
          <p:cNvSpPr txBox="1"/>
          <p:nvPr/>
        </p:nvSpPr>
        <p:spPr>
          <a:xfrm>
            <a:off x="6156176" y="4869160"/>
            <a:ext cx="479683" cy="369332"/>
          </a:xfrm>
          <a:prstGeom prst="rect">
            <a:avLst/>
          </a:prstGeom>
          <a:noFill/>
        </p:spPr>
        <p:txBody>
          <a:bodyPr wrap="none" rtlCol="0">
            <a:spAutoFit/>
          </a:bodyPr>
          <a:lstStyle/>
          <a:p>
            <a:r>
              <a:rPr lang="es-EC" dirty="0"/>
              <a:t>Rol</a:t>
            </a:r>
          </a:p>
        </p:txBody>
      </p:sp>
      <p:sp>
        <p:nvSpPr>
          <p:cNvPr id="4" name="Marcador de contenido 3">
            <a:extLst>
              <a:ext uri="{FF2B5EF4-FFF2-40B4-BE49-F238E27FC236}">
                <a16:creationId xmlns:a16="http://schemas.microsoft.com/office/drawing/2014/main" id="{98FC8699-D869-41CA-BFCA-E97BF950C82A}"/>
              </a:ext>
            </a:extLst>
          </p:cNvPr>
          <p:cNvSpPr>
            <a:spLocks noGrp="1"/>
          </p:cNvSpPr>
          <p:nvPr>
            <p:ph idx="1"/>
          </p:nvPr>
        </p:nvSpPr>
        <p:spPr>
          <a:xfrm>
            <a:off x="457200" y="1619508"/>
            <a:ext cx="8229600" cy="5198483"/>
          </a:xfrm>
        </p:spPr>
        <p:txBody>
          <a:bodyPr>
            <a:normAutofit/>
          </a:bodyPr>
          <a:lstStyle/>
          <a:p>
            <a:pPr marL="0" indent="0" algn="just">
              <a:buNone/>
            </a:pPr>
            <a:r>
              <a:rPr lang="es-EC" sz="2800" dirty="0">
                <a:solidFill>
                  <a:schemeClr val="bg1"/>
                </a:solidFill>
                <a:latin typeface="Times New Roman" panose="02020603050405020304" pitchFamily="18" charset="0"/>
                <a:cs typeface="Times New Roman" panose="02020603050405020304" pitchFamily="18" charset="0"/>
              </a:rPr>
              <a:t>Durante el desarrollo de un proyecto se generan múltiples evidencias del aprendizaje del estudiante, en forma de textos orales o escritos, grabaciones en vídeo o audio, imágenes, demostraciones en laboratorios, exposiciones, etc. </a:t>
            </a:r>
          </a:p>
          <a:p>
            <a:pPr marL="0" indent="0" algn="just">
              <a:buNone/>
            </a:pPr>
            <a:r>
              <a:rPr lang="es-EC" sz="2800" dirty="0">
                <a:solidFill>
                  <a:schemeClr val="bg1"/>
                </a:solidFill>
                <a:latin typeface="Times New Roman" panose="02020603050405020304" pitchFamily="18" charset="0"/>
                <a:cs typeface="Times New Roman" panose="02020603050405020304" pitchFamily="18" charset="0"/>
              </a:rPr>
              <a:t>El análisis de estas evidencias nos permite regular el</a:t>
            </a:r>
          </a:p>
          <a:p>
            <a:pPr marL="0" indent="0" algn="just">
              <a:buNone/>
            </a:pPr>
            <a:r>
              <a:rPr lang="es-EC" sz="2800" dirty="0">
                <a:solidFill>
                  <a:schemeClr val="bg1"/>
                </a:solidFill>
                <a:latin typeface="Times New Roman" panose="02020603050405020304" pitchFamily="18" charset="0"/>
                <a:cs typeface="Times New Roman" panose="02020603050405020304" pitchFamily="18" charset="0"/>
              </a:rPr>
              <a:t>aprendizaje (pues este es el sentido de la evaluación) e incluso calificar con mayor justicia que si se</a:t>
            </a:r>
          </a:p>
          <a:p>
            <a:pPr marL="0" indent="0" algn="just">
              <a:buNone/>
            </a:pPr>
            <a:r>
              <a:rPr lang="es-EC" sz="2800" dirty="0">
                <a:solidFill>
                  <a:schemeClr val="bg1"/>
                </a:solidFill>
                <a:latin typeface="Times New Roman" panose="02020603050405020304" pitchFamily="18" charset="0"/>
                <a:cs typeface="Times New Roman" panose="02020603050405020304" pitchFamily="18" charset="0"/>
              </a:rPr>
              <a:t>utiliza un único examen al final de un período de estudio.</a:t>
            </a: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2407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009"/>
            <a:ext cx="8229600" cy="1188996"/>
          </a:xfrm>
          <a:solidFill>
            <a:schemeClr val="accent3">
              <a:lumMod val="60000"/>
              <a:lumOff val="40000"/>
            </a:schemeClr>
          </a:solidFill>
        </p:spPr>
        <p:txBody>
          <a:bodyPr>
            <a:normAutofit/>
          </a:bodyPr>
          <a:lstStyle/>
          <a:p>
            <a:r>
              <a:rPr lang="es-EC" dirty="0">
                <a:solidFill>
                  <a:schemeClr val="bg1"/>
                </a:solidFill>
                <a:latin typeface="Times New Roman" panose="02020603050405020304" pitchFamily="18" charset="0"/>
                <a:cs typeface="Times New Roman" panose="02020603050405020304" pitchFamily="18" charset="0"/>
              </a:rPr>
              <a:t>Evaluación en el ABP</a:t>
            </a:r>
          </a:p>
        </p:txBody>
      </p:sp>
      <p:sp>
        <p:nvSpPr>
          <p:cNvPr id="9" name="CuadroTexto 8"/>
          <p:cNvSpPr txBox="1"/>
          <p:nvPr/>
        </p:nvSpPr>
        <p:spPr>
          <a:xfrm>
            <a:off x="6156176" y="4869160"/>
            <a:ext cx="479683" cy="369332"/>
          </a:xfrm>
          <a:prstGeom prst="rect">
            <a:avLst/>
          </a:prstGeom>
          <a:noFill/>
        </p:spPr>
        <p:txBody>
          <a:bodyPr wrap="none" rtlCol="0">
            <a:spAutoFit/>
          </a:bodyPr>
          <a:lstStyle/>
          <a:p>
            <a:r>
              <a:rPr lang="es-EC" dirty="0"/>
              <a:t>Rol</a:t>
            </a:r>
          </a:p>
        </p:txBody>
      </p:sp>
      <p:sp>
        <p:nvSpPr>
          <p:cNvPr id="4" name="Marcador de contenido 3">
            <a:extLst>
              <a:ext uri="{FF2B5EF4-FFF2-40B4-BE49-F238E27FC236}">
                <a16:creationId xmlns:a16="http://schemas.microsoft.com/office/drawing/2014/main" id="{98FC8699-D869-41CA-BFCA-E97BF950C82A}"/>
              </a:ext>
            </a:extLst>
          </p:cNvPr>
          <p:cNvSpPr>
            <a:spLocks noGrp="1"/>
          </p:cNvSpPr>
          <p:nvPr>
            <p:ph idx="1"/>
          </p:nvPr>
        </p:nvSpPr>
        <p:spPr>
          <a:xfrm>
            <a:off x="457200" y="1619508"/>
            <a:ext cx="8229600" cy="5198483"/>
          </a:xfrm>
        </p:spPr>
        <p:txBody>
          <a:bodyPr>
            <a:normAutofit/>
          </a:bodyPr>
          <a:lstStyle/>
          <a:p>
            <a:pPr marL="0" indent="0">
              <a:buNone/>
            </a:pPr>
            <a:r>
              <a:rPr lang="es-EC" sz="2800" dirty="0">
                <a:solidFill>
                  <a:schemeClr val="bg1"/>
                </a:solidFill>
                <a:latin typeface="Times New Roman" panose="02020603050405020304" pitchFamily="18" charset="0"/>
                <a:cs typeface="Times New Roman" panose="02020603050405020304" pitchFamily="18" charset="0"/>
              </a:rPr>
              <a:t>- Guías de observación (demostraciones en laboratorios, salidas al campo, etc.)</a:t>
            </a:r>
          </a:p>
          <a:p>
            <a:pPr>
              <a:buFontTx/>
              <a:buChar char="-"/>
            </a:pPr>
            <a:r>
              <a:rPr lang="es-EC" sz="2800" dirty="0">
                <a:solidFill>
                  <a:schemeClr val="bg1"/>
                </a:solidFill>
                <a:latin typeface="Times New Roman" panose="02020603050405020304" pitchFamily="18" charset="0"/>
                <a:cs typeface="Times New Roman" panose="02020603050405020304" pitchFamily="18" charset="0"/>
              </a:rPr>
              <a:t>Rúbricas para evaluar la calidad de un texto oral o escrito (cohesión, coherencia, relevancia, etc.) </a:t>
            </a:r>
          </a:p>
          <a:p>
            <a:pPr>
              <a:buFontTx/>
              <a:buChar char="-"/>
            </a:pPr>
            <a:r>
              <a:rPr lang="es-EC" sz="2800" dirty="0">
                <a:solidFill>
                  <a:schemeClr val="bg1"/>
                </a:solidFill>
                <a:latin typeface="Times New Roman" panose="02020603050405020304" pitchFamily="18" charset="0"/>
                <a:cs typeface="Times New Roman" panose="02020603050405020304" pitchFamily="18" charset="0"/>
              </a:rPr>
              <a:t>Portafolio del estudiante</a:t>
            </a:r>
          </a:p>
          <a:p>
            <a:pPr>
              <a:buFontTx/>
              <a:buChar char="-"/>
            </a:pPr>
            <a:r>
              <a:rPr lang="es-EC" sz="2800" dirty="0">
                <a:solidFill>
                  <a:schemeClr val="bg1"/>
                </a:solidFill>
                <a:latin typeface="Times New Roman" panose="02020603050405020304" pitchFamily="18" charset="0"/>
                <a:cs typeface="Times New Roman" panose="02020603050405020304" pitchFamily="18" charset="0"/>
              </a:rPr>
              <a:t>Rúbricas  de las diferentes asignaturas</a:t>
            </a:r>
          </a:p>
          <a:p>
            <a:pPr>
              <a:buFontTx/>
              <a:buChar char="-"/>
            </a:pPr>
            <a:endParaRPr lang="es-EC" sz="2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s-EC" sz="2800" b="1" dirty="0">
                <a:solidFill>
                  <a:schemeClr val="bg1"/>
                </a:solidFill>
                <a:latin typeface="Times New Roman" panose="02020603050405020304" pitchFamily="18" charset="0"/>
                <a:cs typeface="Times New Roman" panose="02020603050405020304" pitchFamily="18" charset="0"/>
              </a:rPr>
              <a:t>EVALUACIÓN DEL PROCESO Y DEL RESULTADO</a:t>
            </a:r>
          </a:p>
          <a:p>
            <a:pPr marL="0" indent="0" algn="ctr">
              <a:buNone/>
            </a:pPr>
            <a:r>
              <a:rPr lang="es-EC" sz="2800" b="1" dirty="0">
                <a:solidFill>
                  <a:schemeClr val="bg1"/>
                </a:solidFill>
                <a:latin typeface="Times New Roman" panose="02020603050405020304" pitchFamily="18" charset="0"/>
                <a:cs typeface="Times New Roman" panose="02020603050405020304" pitchFamily="18" charset="0"/>
              </a:rPr>
              <a:t>SISTEMÁTICA Y FORMATIVA</a:t>
            </a: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92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79765"/>
            <a:ext cx="8229600" cy="1188996"/>
          </a:xfrm>
          <a:solidFill>
            <a:schemeClr val="accent3">
              <a:lumMod val="60000"/>
              <a:lumOff val="40000"/>
            </a:schemeClr>
          </a:solidFill>
        </p:spPr>
        <p:txBody>
          <a:bodyPr>
            <a:normAutofit/>
          </a:bodyPr>
          <a:lstStyle/>
          <a:p>
            <a:r>
              <a:rPr lang="es-EC" b="1" dirty="0">
                <a:solidFill>
                  <a:schemeClr val="bg1"/>
                </a:solidFill>
                <a:latin typeface="Times New Roman" panose="02020603050405020304" pitchFamily="18" charset="0"/>
                <a:cs typeface="Times New Roman" panose="02020603050405020304" pitchFamily="18" charset="0"/>
              </a:rPr>
              <a:t>Conclusiones</a:t>
            </a:r>
          </a:p>
        </p:txBody>
      </p:sp>
      <p:sp>
        <p:nvSpPr>
          <p:cNvPr id="9" name="CuadroTexto 8"/>
          <p:cNvSpPr txBox="1"/>
          <p:nvPr/>
        </p:nvSpPr>
        <p:spPr>
          <a:xfrm>
            <a:off x="6156176" y="4869160"/>
            <a:ext cx="479683" cy="369332"/>
          </a:xfrm>
          <a:prstGeom prst="rect">
            <a:avLst/>
          </a:prstGeom>
          <a:noFill/>
        </p:spPr>
        <p:txBody>
          <a:bodyPr wrap="none" rtlCol="0">
            <a:spAutoFit/>
          </a:bodyPr>
          <a:lstStyle/>
          <a:p>
            <a:r>
              <a:rPr lang="es-EC" dirty="0"/>
              <a:t>Rol</a:t>
            </a:r>
          </a:p>
        </p:txBody>
      </p:sp>
      <p:pic>
        <p:nvPicPr>
          <p:cNvPr id="10" name="Marcador de contenido 9">
            <a:extLst>
              <a:ext uri="{FF2B5EF4-FFF2-40B4-BE49-F238E27FC236}">
                <a16:creationId xmlns:a16="http://schemas.microsoft.com/office/drawing/2014/main" id="{1E6C4872-870A-4514-8367-7A8112D9C723}"/>
              </a:ext>
            </a:extLst>
          </p:cNvPr>
          <p:cNvPicPr>
            <a:picLocks noGrp="1" noChangeAspect="1"/>
          </p:cNvPicPr>
          <p:nvPr>
            <p:ph idx="1"/>
          </p:nvPr>
        </p:nvPicPr>
        <p:blipFill>
          <a:blip r:embed="rId2"/>
          <a:stretch>
            <a:fillRect/>
          </a:stretch>
        </p:blipFill>
        <p:spPr>
          <a:xfrm>
            <a:off x="678769" y="1549036"/>
            <a:ext cx="8003231" cy="5552372"/>
          </a:xfrm>
          <a:prstGeom prst="rect">
            <a:avLst/>
          </a:prstGeom>
        </p:spPr>
      </p:pic>
    </p:spTree>
    <p:extLst>
      <p:ext uri="{BB962C8B-B14F-4D97-AF65-F5344CB8AC3E}">
        <p14:creationId xmlns:p14="http://schemas.microsoft.com/office/powerpoint/2010/main" val="2676360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EF5C342-D993-42C1-A0F4-E19912CC7C2B}"/>
              </a:ext>
            </a:extLst>
          </p:cNvPr>
          <p:cNvPicPr>
            <a:picLocks noGrp="1" noChangeAspect="1"/>
          </p:cNvPicPr>
          <p:nvPr>
            <p:ph idx="1"/>
          </p:nvPr>
        </p:nvPicPr>
        <p:blipFill>
          <a:blip r:embed="rId3"/>
          <a:stretch>
            <a:fillRect/>
          </a:stretch>
        </p:blipFill>
        <p:spPr>
          <a:xfrm>
            <a:off x="683568" y="1052736"/>
            <a:ext cx="7704855" cy="5073427"/>
          </a:xfrm>
          <a:prstGeom prst="rect">
            <a:avLst/>
          </a:prstGeom>
        </p:spPr>
      </p:pic>
    </p:spTree>
    <p:extLst>
      <p:ext uri="{BB962C8B-B14F-4D97-AF65-F5344CB8AC3E}">
        <p14:creationId xmlns:p14="http://schemas.microsoft.com/office/powerpoint/2010/main" val="3928822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79766"/>
            <a:ext cx="8229600" cy="1143000"/>
          </a:xfrm>
          <a:solidFill>
            <a:schemeClr val="accent3">
              <a:lumMod val="60000"/>
              <a:lumOff val="40000"/>
            </a:schemeClr>
          </a:solidFill>
        </p:spPr>
        <p:txBody>
          <a:bodyPr>
            <a:normAutofit/>
          </a:bodyPr>
          <a:lstStyle/>
          <a:p>
            <a:r>
              <a:rPr lang="es-EC" b="1" dirty="0">
                <a:solidFill>
                  <a:schemeClr val="bg1"/>
                </a:solidFill>
                <a:latin typeface="Times New Roman" panose="02020603050405020304" pitchFamily="18" charset="0"/>
                <a:cs typeface="Times New Roman" panose="02020603050405020304" pitchFamily="18" charset="0"/>
              </a:rPr>
              <a:t>OBJETIVO</a:t>
            </a:r>
          </a:p>
        </p:txBody>
      </p:sp>
      <p:sp>
        <p:nvSpPr>
          <p:cNvPr id="3" name="Marcador de contenido 2"/>
          <p:cNvSpPr>
            <a:spLocks noGrp="1"/>
          </p:cNvSpPr>
          <p:nvPr>
            <p:ph idx="1"/>
          </p:nvPr>
        </p:nvSpPr>
        <p:spPr>
          <a:xfrm>
            <a:off x="457200" y="2492896"/>
            <a:ext cx="8229600" cy="3633267"/>
          </a:xfrm>
          <a:solidFill>
            <a:schemeClr val="tx1"/>
          </a:solidFill>
        </p:spPr>
        <p:txBody>
          <a:bodyPr/>
          <a:lstStyle/>
          <a:p>
            <a:pPr marL="0" indent="0" algn="just">
              <a:buNone/>
            </a:pPr>
            <a:r>
              <a:rPr lang="es-ES" dirty="0">
                <a:solidFill>
                  <a:schemeClr val="bg1"/>
                </a:solidFill>
                <a:latin typeface="Times New Roman" panose="02020603050405020304" pitchFamily="18" charset="0"/>
                <a:cs typeface="Times New Roman" panose="02020603050405020304" pitchFamily="18" charset="0"/>
              </a:rPr>
              <a:t>Crear un espacio de reflexión y debate sobre las fases de la metodología del ABP y la necesidad de su implementación en el proceso de enseñanza-aprendizaje contemporáneo, para la formación integral de los estudiantes, de manera activa</a:t>
            </a:r>
            <a:endParaRPr lang="es-EC"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43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0CB4FC52-7639-439A-8702-B3D9AABB0A27}"/>
              </a:ext>
            </a:extLst>
          </p:cNvPr>
          <p:cNvPicPr>
            <a:picLocks noGrp="1" noChangeAspect="1"/>
          </p:cNvPicPr>
          <p:nvPr>
            <p:ph idx="1"/>
          </p:nvPr>
        </p:nvPicPr>
        <p:blipFill>
          <a:blip r:embed="rId2"/>
          <a:stretch>
            <a:fillRect/>
          </a:stretch>
        </p:blipFill>
        <p:spPr>
          <a:xfrm>
            <a:off x="323528" y="260648"/>
            <a:ext cx="8640960" cy="6597352"/>
          </a:xfrm>
          <a:prstGeom prst="rect">
            <a:avLst/>
          </a:prstGeom>
        </p:spPr>
      </p:pic>
    </p:spTree>
    <p:extLst>
      <p:ext uri="{BB962C8B-B14F-4D97-AF65-F5344CB8AC3E}">
        <p14:creationId xmlns:p14="http://schemas.microsoft.com/office/powerpoint/2010/main" val="1788283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1CA38F3E-F3B2-432E-BDDC-5B22A2946A57}"/>
              </a:ext>
            </a:extLst>
          </p:cNvPr>
          <p:cNvSpPr>
            <a:spLocks noGrp="1"/>
          </p:cNvSpPr>
          <p:nvPr>
            <p:ph type="title"/>
          </p:nvPr>
        </p:nvSpPr>
        <p:spPr>
          <a:xfrm>
            <a:off x="755576" y="2816932"/>
            <a:ext cx="7390768" cy="3528392"/>
          </a:xfrm>
        </p:spPr>
        <p:txBody>
          <a:bodyPr>
            <a:normAutofit fontScale="90000"/>
          </a:bodyPr>
          <a:lstStyle/>
          <a:p>
            <a:pPr algn="l"/>
            <a:r>
              <a:rPr lang="es-EC" sz="2800" dirty="0">
                <a:solidFill>
                  <a:schemeClr val="bg1"/>
                </a:solidFill>
                <a:latin typeface="Times New Roman" panose="02020603050405020304" pitchFamily="18" charset="0"/>
                <a:cs typeface="Times New Roman" panose="02020603050405020304" pitchFamily="18" charset="0"/>
              </a:rPr>
              <a:t>1. ¿Las fases de implementación varían de acuerdo con la edad?</a:t>
            </a:r>
            <a:br>
              <a:rPr lang="es-EC" sz="2800" dirty="0">
                <a:solidFill>
                  <a:schemeClr val="bg1"/>
                </a:solidFill>
                <a:latin typeface="Times New Roman" panose="02020603050405020304" pitchFamily="18" charset="0"/>
                <a:cs typeface="Times New Roman" panose="02020603050405020304" pitchFamily="18" charset="0"/>
              </a:rPr>
            </a:br>
            <a:r>
              <a:rPr lang="es-EC" sz="2800" dirty="0">
                <a:solidFill>
                  <a:schemeClr val="bg1"/>
                </a:solidFill>
                <a:latin typeface="Times New Roman" panose="02020603050405020304" pitchFamily="18" charset="0"/>
                <a:cs typeface="Times New Roman" panose="02020603050405020304" pitchFamily="18" charset="0"/>
              </a:rPr>
              <a:t>2. ¿Cómo hacer una buena pregunta? </a:t>
            </a:r>
            <a:br>
              <a:rPr lang="es-EC" sz="2800" dirty="0">
                <a:solidFill>
                  <a:schemeClr val="bg1"/>
                </a:solidFill>
                <a:latin typeface="Times New Roman" panose="02020603050405020304" pitchFamily="18" charset="0"/>
                <a:cs typeface="Times New Roman" panose="02020603050405020304" pitchFamily="18" charset="0"/>
              </a:rPr>
            </a:br>
            <a:r>
              <a:rPr lang="es-EC" sz="2800" dirty="0">
                <a:solidFill>
                  <a:schemeClr val="bg1"/>
                </a:solidFill>
                <a:latin typeface="Times New Roman" panose="02020603050405020304" pitchFamily="18" charset="0"/>
                <a:cs typeface="Times New Roman" panose="02020603050405020304" pitchFamily="18" charset="0"/>
              </a:rPr>
              <a:t>3. ¿Cómo utilizar el currículo para diseñar un ABP?</a:t>
            </a:r>
            <a:br>
              <a:rPr lang="es-EC" sz="2800" dirty="0">
                <a:solidFill>
                  <a:schemeClr val="bg1"/>
                </a:solidFill>
                <a:latin typeface="Times New Roman" panose="02020603050405020304" pitchFamily="18" charset="0"/>
                <a:cs typeface="Times New Roman" panose="02020603050405020304" pitchFamily="18" charset="0"/>
              </a:rPr>
            </a:br>
            <a:r>
              <a:rPr lang="es-EC" sz="2800" dirty="0">
                <a:solidFill>
                  <a:schemeClr val="bg1"/>
                </a:solidFill>
                <a:latin typeface="Times New Roman" panose="02020603050405020304" pitchFamily="18" charset="0"/>
                <a:cs typeface="Times New Roman" panose="02020603050405020304" pitchFamily="18" charset="0"/>
              </a:rPr>
              <a:t>4. ¿Es posible implementar el ABP en todos los niveles?</a:t>
            </a:r>
            <a:br>
              <a:rPr lang="es-EC" sz="2800" dirty="0">
                <a:solidFill>
                  <a:schemeClr val="bg1"/>
                </a:solidFill>
                <a:latin typeface="Times New Roman" panose="02020603050405020304" pitchFamily="18" charset="0"/>
                <a:cs typeface="Times New Roman" panose="02020603050405020304" pitchFamily="18" charset="0"/>
              </a:rPr>
            </a:br>
            <a:r>
              <a:rPr lang="es-EC" sz="2800" dirty="0">
                <a:solidFill>
                  <a:schemeClr val="bg1"/>
                </a:solidFill>
                <a:latin typeface="Times New Roman" panose="02020603050405020304" pitchFamily="18" charset="0"/>
                <a:cs typeface="Times New Roman" panose="02020603050405020304" pitchFamily="18" charset="0"/>
              </a:rPr>
              <a:t>5. ¿Cómo evaluar el ABP?</a:t>
            </a:r>
            <a:br>
              <a:rPr lang="es-EC" sz="2800" dirty="0">
                <a:solidFill>
                  <a:schemeClr val="bg1"/>
                </a:solidFill>
                <a:latin typeface="Times New Roman" panose="02020603050405020304" pitchFamily="18" charset="0"/>
                <a:cs typeface="Times New Roman" panose="02020603050405020304" pitchFamily="18" charset="0"/>
              </a:rPr>
            </a:br>
            <a:r>
              <a:rPr lang="es-EC" sz="2800" dirty="0">
                <a:solidFill>
                  <a:schemeClr val="bg1"/>
                </a:solidFill>
                <a:latin typeface="Times New Roman" panose="02020603050405020304" pitchFamily="18" charset="0"/>
                <a:cs typeface="Times New Roman" panose="02020603050405020304" pitchFamily="18" charset="0"/>
              </a:rPr>
              <a:t>6. ¿ Cómo implementar el ABP en la virtualidad?</a:t>
            </a:r>
            <a:br>
              <a:rPr lang="es-EC" sz="2800" dirty="0">
                <a:solidFill>
                  <a:schemeClr val="bg1"/>
                </a:solidFill>
                <a:latin typeface="Times New Roman" panose="02020603050405020304" pitchFamily="18" charset="0"/>
                <a:cs typeface="Times New Roman" panose="02020603050405020304" pitchFamily="18" charset="0"/>
              </a:rPr>
            </a:br>
            <a:br>
              <a:rPr lang="es-EC" sz="2800" dirty="0">
                <a:solidFill>
                  <a:schemeClr val="bg1"/>
                </a:solidFill>
                <a:latin typeface="Times New Roman" panose="02020603050405020304" pitchFamily="18" charset="0"/>
                <a:cs typeface="Times New Roman" panose="02020603050405020304" pitchFamily="18" charset="0"/>
              </a:rPr>
            </a:br>
            <a:endParaRPr lang="es-EC" sz="2800" dirty="0">
              <a:solidFill>
                <a:schemeClr val="bg1"/>
              </a:solidFill>
              <a:latin typeface="Times New Roman" panose="02020603050405020304" pitchFamily="18" charset="0"/>
              <a:cs typeface="Times New Roman" panose="02020603050405020304" pitchFamily="18" charset="0"/>
            </a:endParaRPr>
          </a:p>
        </p:txBody>
      </p:sp>
      <p:pic>
        <p:nvPicPr>
          <p:cNvPr id="4" name="Marcador de contenido 3">
            <a:extLst>
              <a:ext uri="{FF2B5EF4-FFF2-40B4-BE49-F238E27FC236}">
                <a16:creationId xmlns:a16="http://schemas.microsoft.com/office/drawing/2014/main" id="{7EF5C342-D993-42C1-A0F4-E19912CC7C2B}"/>
              </a:ext>
            </a:extLst>
          </p:cNvPr>
          <p:cNvPicPr>
            <a:picLocks noGrp="1" noChangeAspect="1"/>
          </p:cNvPicPr>
          <p:nvPr>
            <p:ph idx="1"/>
          </p:nvPr>
        </p:nvPicPr>
        <p:blipFill>
          <a:blip r:embed="rId3"/>
          <a:stretch>
            <a:fillRect/>
          </a:stretch>
        </p:blipFill>
        <p:spPr>
          <a:xfrm>
            <a:off x="899593" y="332656"/>
            <a:ext cx="7246752" cy="2232248"/>
          </a:xfrm>
          <a:prstGeom prst="rect">
            <a:avLst/>
          </a:prstGeom>
        </p:spPr>
      </p:pic>
    </p:spTree>
    <p:extLst>
      <p:ext uri="{BB962C8B-B14F-4D97-AF65-F5344CB8AC3E}">
        <p14:creationId xmlns:p14="http://schemas.microsoft.com/office/powerpoint/2010/main" val="2800979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009"/>
            <a:ext cx="8229600" cy="1188996"/>
          </a:xfrm>
          <a:solidFill>
            <a:schemeClr val="accent3">
              <a:lumMod val="60000"/>
              <a:lumOff val="40000"/>
            </a:schemeClr>
          </a:solidFill>
        </p:spPr>
        <p:txBody>
          <a:bodyPr>
            <a:normAutofit/>
          </a:bodyPr>
          <a:lstStyle/>
          <a:p>
            <a:r>
              <a:rPr lang="es-EC" dirty="0">
                <a:solidFill>
                  <a:schemeClr val="bg1"/>
                </a:solidFill>
                <a:latin typeface="Times New Roman" panose="02020603050405020304" pitchFamily="18" charset="0"/>
                <a:cs typeface="Times New Roman" panose="02020603050405020304" pitchFamily="18" charset="0"/>
              </a:rPr>
              <a:t>Metodología del ABP</a:t>
            </a:r>
          </a:p>
        </p:txBody>
      </p:sp>
      <p:graphicFrame>
        <p:nvGraphicFramePr>
          <p:cNvPr id="12" name="Marcador de contenido 11">
            <a:extLst>
              <a:ext uri="{FF2B5EF4-FFF2-40B4-BE49-F238E27FC236}">
                <a16:creationId xmlns:a16="http://schemas.microsoft.com/office/drawing/2014/main" id="{D7BB3523-D96E-4DDE-989B-C9FA1B10027C}"/>
              </a:ext>
            </a:extLst>
          </p:cNvPr>
          <p:cNvGraphicFramePr>
            <a:graphicFrameLocks noGrp="1"/>
          </p:cNvGraphicFramePr>
          <p:nvPr>
            <p:ph idx="1"/>
            <p:extLst>
              <p:ext uri="{D42A27DB-BD31-4B8C-83A1-F6EECF244321}">
                <p14:modId xmlns:p14="http://schemas.microsoft.com/office/powerpoint/2010/main" val="442353074"/>
              </p:ext>
            </p:extLst>
          </p:nvPr>
        </p:nvGraphicFramePr>
        <p:xfrm>
          <a:off x="457200" y="1340769"/>
          <a:ext cx="8229600" cy="3672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p:cNvSpPr txBox="1"/>
          <p:nvPr/>
        </p:nvSpPr>
        <p:spPr>
          <a:xfrm>
            <a:off x="6156176" y="4869160"/>
            <a:ext cx="479683" cy="369332"/>
          </a:xfrm>
          <a:prstGeom prst="rect">
            <a:avLst/>
          </a:prstGeom>
          <a:noFill/>
        </p:spPr>
        <p:txBody>
          <a:bodyPr wrap="none" rtlCol="0">
            <a:spAutoFit/>
          </a:bodyPr>
          <a:lstStyle/>
          <a:p>
            <a:r>
              <a:rPr lang="es-EC" dirty="0"/>
              <a:t>Rol</a:t>
            </a:r>
          </a:p>
        </p:txBody>
      </p:sp>
      <p:sp>
        <p:nvSpPr>
          <p:cNvPr id="13" name="CuadroTexto 12">
            <a:extLst>
              <a:ext uri="{FF2B5EF4-FFF2-40B4-BE49-F238E27FC236}">
                <a16:creationId xmlns:a16="http://schemas.microsoft.com/office/drawing/2014/main" id="{712C0E5E-8573-4E87-B7E5-172FA28E4F0F}"/>
              </a:ext>
            </a:extLst>
          </p:cNvPr>
          <p:cNvSpPr txBox="1"/>
          <p:nvPr/>
        </p:nvSpPr>
        <p:spPr>
          <a:xfrm>
            <a:off x="1259632" y="4268996"/>
            <a:ext cx="6624736" cy="1938992"/>
          </a:xfrm>
          <a:prstGeom prst="rect">
            <a:avLst/>
          </a:prstGeom>
          <a:noFill/>
        </p:spPr>
        <p:txBody>
          <a:bodyPr wrap="square" rtlCol="0">
            <a:spAutoFit/>
          </a:bodyPr>
          <a:lstStyle/>
          <a:p>
            <a:r>
              <a:rPr lang="es-EC" dirty="0">
                <a:solidFill>
                  <a:schemeClr val="bg1"/>
                </a:solidFill>
                <a:latin typeface="Times New Roman" panose="02020603050405020304" pitchFamily="18" charset="0"/>
                <a:cs typeface="Times New Roman" panose="02020603050405020304" pitchFamily="18" charset="0"/>
              </a:rPr>
              <a:t> </a:t>
            </a:r>
            <a:r>
              <a:rPr lang="es-EC" sz="2400" b="1" dirty="0">
                <a:solidFill>
                  <a:schemeClr val="bg1"/>
                </a:solidFill>
                <a:latin typeface="Times New Roman" panose="02020603050405020304" pitchFamily="18" charset="0"/>
                <a:cs typeface="Times New Roman" panose="02020603050405020304" pitchFamily="18" charset="0"/>
              </a:rPr>
              <a:t>ABP: </a:t>
            </a:r>
            <a:r>
              <a:rPr lang="es-EC" sz="2400" dirty="0">
                <a:solidFill>
                  <a:schemeClr val="bg1"/>
                </a:solidFill>
                <a:latin typeface="Times New Roman" panose="02020603050405020304" pitchFamily="18" charset="0"/>
                <a:cs typeface="Times New Roman" panose="02020603050405020304" pitchFamily="18" charset="0"/>
              </a:rPr>
              <a:t> El aprendizaje tiene lugar gracias ("mediante", "durante" o "como consecuencia de") al desarrollo del proyecto y como consecuencia del esfuerzo por encontrar la respuesta a una pregunta compleja, a un problema o a un reto.</a:t>
            </a:r>
          </a:p>
        </p:txBody>
      </p:sp>
    </p:spTree>
    <p:extLst>
      <p:ext uri="{BB962C8B-B14F-4D97-AF65-F5344CB8AC3E}">
        <p14:creationId xmlns:p14="http://schemas.microsoft.com/office/powerpoint/2010/main" val="2767964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009"/>
            <a:ext cx="8229600" cy="1188996"/>
          </a:xfrm>
          <a:solidFill>
            <a:schemeClr val="accent3">
              <a:lumMod val="60000"/>
              <a:lumOff val="40000"/>
            </a:schemeClr>
          </a:solidFill>
        </p:spPr>
        <p:txBody>
          <a:bodyPr>
            <a:normAutofit fontScale="90000"/>
          </a:bodyPr>
          <a:lstStyle/>
          <a:p>
            <a:r>
              <a:rPr lang="es-EC" dirty="0">
                <a:solidFill>
                  <a:schemeClr val="bg1"/>
                </a:solidFill>
                <a:latin typeface="Times New Roman" panose="02020603050405020304" pitchFamily="18" charset="0"/>
                <a:cs typeface="Times New Roman" panose="02020603050405020304" pitchFamily="18" charset="0"/>
              </a:rPr>
              <a:t>Aprendizaje Basado en Proyectos (ABP)</a:t>
            </a:r>
          </a:p>
        </p:txBody>
      </p:sp>
      <p:sp>
        <p:nvSpPr>
          <p:cNvPr id="9" name="CuadroTexto 8"/>
          <p:cNvSpPr txBox="1"/>
          <p:nvPr/>
        </p:nvSpPr>
        <p:spPr>
          <a:xfrm>
            <a:off x="6156176" y="4869160"/>
            <a:ext cx="479683" cy="369332"/>
          </a:xfrm>
          <a:prstGeom prst="rect">
            <a:avLst/>
          </a:prstGeom>
          <a:noFill/>
        </p:spPr>
        <p:txBody>
          <a:bodyPr wrap="none" rtlCol="0">
            <a:spAutoFit/>
          </a:bodyPr>
          <a:lstStyle/>
          <a:p>
            <a:r>
              <a:rPr lang="es-EC" dirty="0"/>
              <a:t>Rol</a:t>
            </a:r>
          </a:p>
        </p:txBody>
      </p:sp>
      <p:pic>
        <p:nvPicPr>
          <p:cNvPr id="6" name="Marcador de contenido 5">
            <a:extLst>
              <a:ext uri="{FF2B5EF4-FFF2-40B4-BE49-F238E27FC236}">
                <a16:creationId xmlns:a16="http://schemas.microsoft.com/office/drawing/2014/main" id="{85197A30-569B-4013-84A6-BF70F324160C}"/>
              </a:ext>
            </a:extLst>
          </p:cNvPr>
          <p:cNvPicPr>
            <a:picLocks noGrp="1" noChangeAspect="1"/>
          </p:cNvPicPr>
          <p:nvPr>
            <p:ph idx="1"/>
          </p:nvPr>
        </p:nvPicPr>
        <p:blipFill>
          <a:blip r:embed="rId2"/>
          <a:stretch>
            <a:fillRect/>
          </a:stretch>
        </p:blipFill>
        <p:spPr>
          <a:xfrm>
            <a:off x="-252536" y="40010"/>
            <a:ext cx="9396536" cy="7133406"/>
          </a:xfrm>
          <a:prstGeom prst="rect">
            <a:avLst/>
          </a:prstGeom>
        </p:spPr>
      </p:pic>
    </p:spTree>
    <p:extLst>
      <p:ext uri="{BB962C8B-B14F-4D97-AF65-F5344CB8AC3E}">
        <p14:creationId xmlns:p14="http://schemas.microsoft.com/office/powerpoint/2010/main" val="287897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40009"/>
            <a:ext cx="8229600" cy="1188996"/>
          </a:xfrm>
          <a:solidFill>
            <a:schemeClr val="accent3">
              <a:lumMod val="60000"/>
              <a:lumOff val="40000"/>
            </a:schemeClr>
          </a:solidFill>
        </p:spPr>
        <p:txBody>
          <a:bodyPr>
            <a:normAutofit/>
          </a:bodyPr>
          <a:lstStyle/>
          <a:p>
            <a:r>
              <a:rPr lang="es-EC" dirty="0">
                <a:solidFill>
                  <a:schemeClr val="bg1"/>
                </a:solidFill>
                <a:latin typeface="Times New Roman" panose="02020603050405020304" pitchFamily="18" charset="0"/>
                <a:cs typeface="Times New Roman" panose="02020603050405020304" pitchFamily="18" charset="0"/>
              </a:rPr>
              <a:t>Diseño del ABP</a:t>
            </a:r>
          </a:p>
        </p:txBody>
      </p:sp>
      <p:sp>
        <p:nvSpPr>
          <p:cNvPr id="9" name="CuadroTexto 8"/>
          <p:cNvSpPr txBox="1"/>
          <p:nvPr/>
        </p:nvSpPr>
        <p:spPr>
          <a:xfrm>
            <a:off x="6156176" y="4869160"/>
            <a:ext cx="479683" cy="369332"/>
          </a:xfrm>
          <a:prstGeom prst="rect">
            <a:avLst/>
          </a:prstGeom>
          <a:noFill/>
        </p:spPr>
        <p:txBody>
          <a:bodyPr wrap="none" rtlCol="0">
            <a:spAutoFit/>
          </a:bodyPr>
          <a:lstStyle/>
          <a:p>
            <a:r>
              <a:rPr lang="es-EC" dirty="0"/>
              <a:t>Rol</a:t>
            </a:r>
          </a:p>
        </p:txBody>
      </p:sp>
      <p:sp>
        <p:nvSpPr>
          <p:cNvPr id="4" name="Marcador de contenido 3">
            <a:extLst>
              <a:ext uri="{FF2B5EF4-FFF2-40B4-BE49-F238E27FC236}">
                <a16:creationId xmlns:a16="http://schemas.microsoft.com/office/drawing/2014/main" id="{98FC8699-D869-41CA-BFCA-E97BF950C82A}"/>
              </a:ext>
            </a:extLst>
          </p:cNvPr>
          <p:cNvSpPr>
            <a:spLocks noGrp="1"/>
          </p:cNvSpPr>
          <p:nvPr>
            <p:ph idx="1"/>
          </p:nvPr>
        </p:nvSpPr>
        <p:spPr>
          <a:xfrm>
            <a:off x="457200" y="1619508"/>
            <a:ext cx="8229600" cy="5198483"/>
          </a:xfrm>
        </p:spPr>
        <p:txBody>
          <a:bodyPr>
            <a:normAutofit fontScale="85000" lnSpcReduction="20000"/>
          </a:bodyPr>
          <a:lstStyle/>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buNone/>
            </a:pPr>
            <a:endParaRPr lang="es-EC" sz="2800" dirty="0">
              <a:solidFill>
                <a:schemeClr val="bg1"/>
              </a:solidFill>
              <a:latin typeface="Times New Roman" panose="02020603050405020304" pitchFamily="18" charset="0"/>
              <a:cs typeface="Times New Roman" panose="02020603050405020304" pitchFamily="18" charset="0"/>
            </a:endParaRPr>
          </a:p>
          <a:p>
            <a:pPr marL="0" indent="0" algn="ctr">
              <a:buNone/>
            </a:pPr>
            <a:r>
              <a:rPr lang="es-EC" sz="3300" b="1" dirty="0">
                <a:solidFill>
                  <a:schemeClr val="bg1"/>
                </a:solidFill>
                <a:latin typeface="Times New Roman" panose="02020603050405020304" pitchFamily="18" charset="0"/>
                <a:cs typeface="Times New Roman" panose="02020603050405020304" pitchFamily="18" charset="0"/>
              </a:rPr>
              <a:t>Supone querer recorrer un camino</a:t>
            </a:r>
          </a:p>
          <a:p>
            <a:pPr marL="0" indent="0" algn="ctr">
              <a:buNone/>
            </a:pPr>
            <a:r>
              <a:rPr lang="es-EC" sz="3300" b="1" dirty="0">
                <a:solidFill>
                  <a:schemeClr val="bg1"/>
                </a:solidFill>
                <a:latin typeface="Times New Roman" panose="02020603050405020304" pitchFamily="18" charset="0"/>
                <a:cs typeface="Times New Roman" panose="02020603050405020304" pitchFamily="18" charset="0"/>
              </a:rPr>
              <a:t> </a:t>
            </a:r>
          </a:p>
          <a:p>
            <a:pPr marL="0" indent="0" algn="just">
              <a:buNone/>
            </a:pPr>
            <a:r>
              <a:rPr lang="es-EC" sz="2800" dirty="0">
                <a:solidFill>
                  <a:schemeClr val="bg1"/>
                </a:solidFill>
                <a:latin typeface="Times New Roman" panose="02020603050405020304" pitchFamily="18" charset="0"/>
                <a:cs typeface="Times New Roman" panose="02020603050405020304" pitchFamily="18" charset="0"/>
              </a:rPr>
              <a:t>Punto de partida: </a:t>
            </a:r>
            <a:r>
              <a:rPr lang="es-EC" sz="2800" b="1" dirty="0">
                <a:solidFill>
                  <a:schemeClr val="bg1"/>
                </a:solidFill>
                <a:latin typeface="Times New Roman" panose="02020603050405020304" pitchFamily="18" charset="0"/>
                <a:cs typeface="Times New Roman" panose="02020603050405020304" pitchFamily="18" charset="0"/>
              </a:rPr>
              <a:t>una pregunta</a:t>
            </a:r>
            <a:r>
              <a:rPr lang="es-EC" sz="2800" dirty="0">
                <a:solidFill>
                  <a:schemeClr val="bg1"/>
                </a:solidFill>
                <a:latin typeface="Times New Roman" panose="02020603050405020304" pitchFamily="18" charset="0"/>
                <a:cs typeface="Times New Roman" panose="02020603050405020304" pitchFamily="18" charset="0"/>
              </a:rPr>
              <a:t>, un problema o un reto. </a:t>
            </a:r>
          </a:p>
          <a:p>
            <a:pPr marL="0" indent="0" algn="just">
              <a:buNone/>
            </a:pPr>
            <a:r>
              <a:rPr lang="es-EC" sz="2800" dirty="0">
                <a:solidFill>
                  <a:schemeClr val="bg1"/>
                </a:solidFill>
                <a:latin typeface="Times New Roman" panose="02020603050405020304" pitchFamily="18" charset="0"/>
                <a:cs typeface="Times New Roman" panose="02020603050405020304" pitchFamily="18" charset="0"/>
              </a:rPr>
              <a:t>Meta: </a:t>
            </a:r>
            <a:r>
              <a:rPr lang="es-EC" sz="2800" b="1" dirty="0">
                <a:solidFill>
                  <a:schemeClr val="bg1"/>
                </a:solidFill>
                <a:latin typeface="Times New Roman" panose="02020603050405020304" pitchFamily="18" charset="0"/>
                <a:cs typeface="Times New Roman" panose="02020603050405020304" pitchFamily="18" charset="0"/>
              </a:rPr>
              <a:t>el producto final </a:t>
            </a:r>
            <a:r>
              <a:rPr lang="es-EC" sz="2800" dirty="0">
                <a:solidFill>
                  <a:schemeClr val="bg1"/>
                </a:solidFill>
                <a:latin typeface="Times New Roman" panose="02020603050405020304" pitchFamily="18" charset="0"/>
                <a:cs typeface="Times New Roman" panose="02020603050405020304" pitchFamily="18" charset="0"/>
              </a:rPr>
              <a:t>que da respuesta a la pregunta, el problema o al reto planteado.</a:t>
            </a:r>
          </a:p>
        </p:txBody>
      </p:sp>
      <p:pic>
        <p:nvPicPr>
          <p:cNvPr id="3" name="Imagen 2">
            <a:extLst>
              <a:ext uri="{FF2B5EF4-FFF2-40B4-BE49-F238E27FC236}">
                <a16:creationId xmlns:a16="http://schemas.microsoft.com/office/drawing/2014/main" id="{34BFE903-4DB8-4D10-9A03-459D7141C242}"/>
              </a:ext>
            </a:extLst>
          </p:cNvPr>
          <p:cNvPicPr>
            <a:picLocks noChangeAspect="1"/>
          </p:cNvPicPr>
          <p:nvPr/>
        </p:nvPicPr>
        <p:blipFill>
          <a:blip r:embed="rId2"/>
          <a:stretch>
            <a:fillRect/>
          </a:stretch>
        </p:blipFill>
        <p:spPr>
          <a:xfrm>
            <a:off x="457200" y="1412776"/>
            <a:ext cx="8229600" cy="2808312"/>
          </a:xfrm>
          <a:prstGeom prst="rect">
            <a:avLst/>
          </a:prstGeom>
        </p:spPr>
      </p:pic>
    </p:spTree>
    <p:extLst>
      <p:ext uri="{BB962C8B-B14F-4D97-AF65-F5344CB8AC3E}">
        <p14:creationId xmlns:p14="http://schemas.microsoft.com/office/powerpoint/2010/main" val="331687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11560" y="274638"/>
            <a:ext cx="8075240" cy="1143000"/>
          </a:xfrm>
          <a:solidFill>
            <a:schemeClr val="accent3">
              <a:lumMod val="40000"/>
              <a:lumOff val="60000"/>
            </a:schemeClr>
          </a:solidFill>
        </p:spPr>
        <p:txBody>
          <a:bodyPr/>
          <a:lstStyle/>
          <a:p>
            <a:r>
              <a:rPr lang="es-EC" dirty="0">
                <a:solidFill>
                  <a:schemeClr val="bg1"/>
                </a:solidFill>
                <a:latin typeface="Times New Roman" panose="02020603050405020304" pitchFamily="18" charset="0"/>
                <a:cs typeface="Times New Roman" panose="02020603050405020304" pitchFamily="18" charset="0"/>
              </a:rPr>
              <a:t>ABP Tipos de preguntas</a:t>
            </a:r>
          </a:p>
        </p:txBody>
      </p:sp>
      <p:graphicFrame>
        <p:nvGraphicFramePr>
          <p:cNvPr id="13" name="Tabla 13">
            <a:extLst>
              <a:ext uri="{FF2B5EF4-FFF2-40B4-BE49-F238E27FC236}">
                <a16:creationId xmlns:a16="http://schemas.microsoft.com/office/drawing/2014/main" id="{17C20C08-2426-4B89-9FD9-1BA60014684D}"/>
              </a:ext>
            </a:extLst>
          </p:cNvPr>
          <p:cNvGraphicFramePr>
            <a:graphicFrameLocks noGrp="1"/>
          </p:cNvGraphicFramePr>
          <p:nvPr>
            <p:ph sz="half" idx="2"/>
            <p:extLst>
              <p:ext uri="{D42A27DB-BD31-4B8C-83A1-F6EECF244321}">
                <p14:modId xmlns:p14="http://schemas.microsoft.com/office/powerpoint/2010/main" val="1735598800"/>
              </p:ext>
            </p:extLst>
          </p:nvPr>
        </p:nvGraphicFramePr>
        <p:xfrm>
          <a:off x="683568" y="1700808"/>
          <a:ext cx="7848873" cy="4664925"/>
        </p:xfrm>
        <a:graphic>
          <a:graphicData uri="http://schemas.openxmlformats.org/drawingml/2006/table">
            <a:tbl>
              <a:tblPr firstRow="1" bandRow="1">
                <a:tableStyleId>{5C22544A-7EE6-4342-B048-85BDC9FD1C3A}</a:tableStyleId>
              </a:tblPr>
              <a:tblGrid>
                <a:gridCol w="2206557">
                  <a:extLst>
                    <a:ext uri="{9D8B030D-6E8A-4147-A177-3AD203B41FA5}">
                      <a16:colId xmlns:a16="http://schemas.microsoft.com/office/drawing/2014/main" val="3814721196"/>
                    </a:ext>
                  </a:extLst>
                </a:gridCol>
                <a:gridCol w="2821158">
                  <a:extLst>
                    <a:ext uri="{9D8B030D-6E8A-4147-A177-3AD203B41FA5}">
                      <a16:colId xmlns:a16="http://schemas.microsoft.com/office/drawing/2014/main" val="3810244440"/>
                    </a:ext>
                  </a:extLst>
                </a:gridCol>
                <a:gridCol w="2821158">
                  <a:extLst>
                    <a:ext uri="{9D8B030D-6E8A-4147-A177-3AD203B41FA5}">
                      <a16:colId xmlns:a16="http://schemas.microsoft.com/office/drawing/2014/main" val="2663269255"/>
                    </a:ext>
                  </a:extLst>
                </a:gridCol>
              </a:tblGrid>
              <a:tr h="416211">
                <a:tc>
                  <a:txBody>
                    <a:bodyPr/>
                    <a:lstStyle/>
                    <a:p>
                      <a:pPr algn="ctr"/>
                      <a:r>
                        <a:rPr lang="es-EC" sz="2400" dirty="0">
                          <a:solidFill>
                            <a:schemeClr val="bg1"/>
                          </a:solidFill>
                          <a:latin typeface="Times New Roman" panose="02020603050405020304" pitchFamily="18" charset="0"/>
                          <a:cs typeface="Times New Roman" panose="02020603050405020304" pitchFamily="18" charset="0"/>
                        </a:rPr>
                        <a:t>No genuinas</a:t>
                      </a:r>
                    </a:p>
                  </a:txBody>
                  <a:tcPr>
                    <a:solidFill>
                      <a:schemeClr val="accent3">
                        <a:lumMod val="75000"/>
                      </a:schemeClr>
                    </a:solidFill>
                  </a:tcPr>
                </a:tc>
                <a:tc>
                  <a:txBody>
                    <a:bodyPr/>
                    <a:lstStyle/>
                    <a:p>
                      <a:pPr algn="ctr"/>
                      <a:r>
                        <a:rPr lang="es-EC" sz="2400" b="1" dirty="0">
                          <a:solidFill>
                            <a:schemeClr val="bg1"/>
                          </a:solidFill>
                          <a:latin typeface="Times New Roman" panose="02020603050405020304" pitchFamily="18" charset="0"/>
                          <a:cs typeface="Times New Roman" panose="02020603050405020304" pitchFamily="18" charset="0"/>
                        </a:rPr>
                        <a:t>Poco genuinas</a:t>
                      </a:r>
                    </a:p>
                  </a:txBody>
                  <a:tcPr>
                    <a:solidFill>
                      <a:schemeClr val="accent3">
                        <a:lumMod val="75000"/>
                      </a:schemeClr>
                    </a:solidFill>
                  </a:tcPr>
                </a:tc>
                <a:tc>
                  <a:txBody>
                    <a:bodyPr/>
                    <a:lstStyle/>
                    <a:p>
                      <a:pPr algn="ctr"/>
                      <a:r>
                        <a:rPr lang="es-EC" sz="2400" b="1" dirty="0">
                          <a:solidFill>
                            <a:schemeClr val="bg1"/>
                          </a:solidFill>
                          <a:latin typeface="Times New Roman" panose="02020603050405020304" pitchFamily="18" charset="0"/>
                          <a:cs typeface="Times New Roman" panose="02020603050405020304" pitchFamily="18" charset="0"/>
                        </a:rPr>
                        <a:t>Genuinas</a:t>
                      </a:r>
                    </a:p>
                  </a:txBody>
                  <a:tcPr>
                    <a:solidFill>
                      <a:schemeClr val="accent3">
                        <a:lumMod val="75000"/>
                      </a:schemeClr>
                    </a:solidFill>
                  </a:tcPr>
                </a:tc>
                <a:extLst>
                  <a:ext uri="{0D108BD9-81ED-4DB2-BD59-A6C34878D82A}">
                    <a16:rowId xmlns:a16="http://schemas.microsoft.com/office/drawing/2014/main" val="3053722396"/>
                  </a:ext>
                </a:extLst>
              </a:tr>
              <a:tr h="2257804">
                <a:tc>
                  <a:txBody>
                    <a:bodyPr/>
                    <a:lstStyle/>
                    <a:p>
                      <a:r>
                        <a:rPr lang="es-EC" sz="2000" dirty="0">
                          <a:latin typeface="Times New Roman" panose="02020603050405020304" pitchFamily="18" charset="0"/>
                          <a:cs typeface="Times New Roman" panose="02020603050405020304" pitchFamily="18" charset="0"/>
                        </a:rPr>
                        <a:t>Los estudiantes realizan </a:t>
                      </a:r>
                      <a:r>
                        <a:rPr lang="es-EC" sz="2000" b="1" dirty="0">
                          <a:latin typeface="Times New Roman" panose="02020603050405020304" pitchFamily="18" charset="0"/>
                          <a:cs typeface="Times New Roman" panose="02020603050405020304" pitchFamily="18" charset="0"/>
                        </a:rPr>
                        <a:t>tareas desconectadas </a:t>
                      </a:r>
                      <a:r>
                        <a:rPr lang="es-EC" sz="2000" dirty="0">
                          <a:latin typeface="Times New Roman" panose="02020603050405020304" pitchFamily="18" charset="0"/>
                          <a:cs typeface="Times New Roman" panose="02020603050405020304" pitchFamily="18" charset="0"/>
                        </a:rPr>
                        <a:t>de lo que se hace en el mundo exterior o que no tiene impacto social</a:t>
                      </a:r>
                    </a:p>
                  </a:txBody>
                  <a:tcPr>
                    <a:solidFill>
                      <a:schemeClr val="accent3">
                        <a:lumMod val="60000"/>
                        <a:lumOff val="40000"/>
                      </a:schemeClr>
                    </a:solidFill>
                  </a:tcPr>
                </a:tc>
                <a:tc>
                  <a:txBody>
                    <a:bodyPr/>
                    <a:lstStyle/>
                    <a:p>
                      <a:r>
                        <a:rPr lang="es-EC" sz="2000" dirty="0">
                          <a:latin typeface="Times New Roman" panose="02020603050405020304" pitchFamily="18" charset="0"/>
                          <a:cs typeface="Times New Roman" panose="02020603050405020304" pitchFamily="18" charset="0"/>
                        </a:rPr>
                        <a:t>Los estudiantes realizan </a:t>
                      </a:r>
                      <a:r>
                        <a:rPr lang="es-EC" sz="2000" b="1" dirty="0">
                          <a:latin typeface="Times New Roman" panose="02020603050405020304" pitchFamily="18" charset="0"/>
                          <a:cs typeface="Times New Roman" panose="02020603050405020304" pitchFamily="18" charset="0"/>
                        </a:rPr>
                        <a:t>tareas que simulan </a:t>
                      </a:r>
                      <a:r>
                        <a:rPr lang="es-EC" sz="2000" dirty="0">
                          <a:latin typeface="Times New Roman" panose="02020603050405020304" pitchFamily="18" charset="0"/>
                          <a:cs typeface="Times New Roman" panose="02020603050405020304" pitchFamily="18" charset="0"/>
                        </a:rPr>
                        <a:t>lo que se hace en el mundo exterior. Pueden tomar roles que reflejan lo que sucede en el mundo real.</a:t>
                      </a:r>
                    </a:p>
                  </a:txBody>
                  <a:tcPr>
                    <a:solidFill>
                      <a:schemeClr val="accent3">
                        <a:lumMod val="60000"/>
                        <a:lumOff val="40000"/>
                      </a:schemeClr>
                    </a:solidFill>
                  </a:tcPr>
                </a:tc>
                <a:tc>
                  <a:txBody>
                    <a:bodyPr/>
                    <a:lstStyle/>
                    <a:p>
                      <a:r>
                        <a:rPr lang="es-EC" sz="2000" dirty="0">
                          <a:latin typeface="Times New Roman" panose="02020603050405020304" pitchFamily="18" charset="0"/>
                          <a:cs typeface="Times New Roman" panose="02020603050405020304" pitchFamily="18" charset="0"/>
                        </a:rPr>
                        <a:t>Los estudiantes realizan tareas reales para sí mismos (y su contexto), con un impacto o uso real en su comunidad</a:t>
                      </a:r>
                    </a:p>
                  </a:txBody>
                  <a:tcPr>
                    <a:solidFill>
                      <a:schemeClr val="accent3">
                        <a:lumMod val="60000"/>
                        <a:lumOff val="40000"/>
                      </a:schemeClr>
                    </a:solidFill>
                  </a:tcPr>
                </a:tc>
                <a:extLst>
                  <a:ext uri="{0D108BD9-81ED-4DB2-BD59-A6C34878D82A}">
                    <a16:rowId xmlns:a16="http://schemas.microsoft.com/office/drawing/2014/main" val="2223927044"/>
                  </a:ext>
                </a:extLst>
              </a:tr>
              <a:tr h="1949921">
                <a:tc>
                  <a:txBody>
                    <a:bodyPr/>
                    <a:lstStyle/>
                    <a:p>
                      <a:r>
                        <a:rPr lang="es-EC" sz="2000" dirty="0">
                          <a:latin typeface="Times New Roman" panose="02020603050405020304" pitchFamily="18" charset="0"/>
                          <a:cs typeface="Times New Roman" panose="02020603050405020304" pitchFamily="18" charset="0"/>
                        </a:rPr>
                        <a:t>Ejemplo: escribir un ensayo, hacer un afiche o una maqueta, hacer una presentación, </a:t>
                      </a:r>
                      <a:r>
                        <a:rPr lang="es-EC" sz="2000" dirty="0" err="1">
                          <a:latin typeface="Times New Roman" panose="02020603050405020304" pitchFamily="18" charset="0"/>
                          <a:cs typeface="Times New Roman" panose="02020603050405020304" pitchFamily="18" charset="0"/>
                        </a:rPr>
                        <a:t>etc</a:t>
                      </a:r>
                      <a:endParaRPr lang="es-EC"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s-EC" sz="2000" dirty="0">
                          <a:latin typeface="Times New Roman" panose="02020603050405020304" pitchFamily="18" charset="0"/>
                          <a:cs typeface="Times New Roman" panose="02020603050405020304" pitchFamily="18" charset="0"/>
                        </a:rPr>
                        <a:t>Ejemplo: imaginar ser científicos para dar recomendaciones sobre un tema, producir un producto similar a otro real, </a:t>
                      </a:r>
                      <a:r>
                        <a:rPr lang="es-EC" sz="2000" dirty="0" err="1">
                          <a:latin typeface="Times New Roman" panose="02020603050405020304" pitchFamily="18" charset="0"/>
                          <a:cs typeface="Times New Roman" panose="02020603050405020304" pitchFamily="18" charset="0"/>
                        </a:rPr>
                        <a:t>etc</a:t>
                      </a:r>
                      <a:endParaRPr lang="es-EC"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tc>
                  <a:txBody>
                    <a:bodyPr/>
                    <a:lstStyle/>
                    <a:p>
                      <a:r>
                        <a:rPr lang="es-EC" sz="2000" dirty="0">
                          <a:latin typeface="Times New Roman" panose="02020603050405020304" pitchFamily="18" charset="0"/>
                          <a:cs typeface="Times New Roman" panose="02020603050405020304" pitchFamily="18" charset="0"/>
                        </a:rPr>
                        <a:t>Ejemplo: realizar acciones necesarias para su comunidad, crear un producto útil para la vida, comunicar en los medios, </a:t>
                      </a:r>
                      <a:r>
                        <a:rPr lang="es-EC" sz="2000" dirty="0" err="1">
                          <a:latin typeface="Times New Roman" panose="02020603050405020304" pitchFamily="18" charset="0"/>
                          <a:cs typeface="Times New Roman" panose="02020603050405020304" pitchFamily="18" charset="0"/>
                        </a:rPr>
                        <a:t>etc</a:t>
                      </a:r>
                      <a:endParaRPr lang="es-EC" sz="2000" dirty="0">
                        <a:latin typeface="Times New Roman" panose="02020603050405020304" pitchFamily="18" charset="0"/>
                        <a:cs typeface="Times New Roman" panose="02020603050405020304" pitchFamily="18" charset="0"/>
                      </a:endParaRPr>
                    </a:p>
                  </a:txBody>
                  <a:tcPr>
                    <a:solidFill>
                      <a:schemeClr val="accent3">
                        <a:lumMod val="60000"/>
                        <a:lumOff val="40000"/>
                      </a:schemeClr>
                    </a:solidFill>
                  </a:tcPr>
                </a:tc>
                <a:extLst>
                  <a:ext uri="{0D108BD9-81ED-4DB2-BD59-A6C34878D82A}">
                    <a16:rowId xmlns:a16="http://schemas.microsoft.com/office/drawing/2014/main" val="3708262877"/>
                  </a:ext>
                </a:extLst>
              </a:tr>
            </a:tbl>
          </a:graphicData>
        </a:graphic>
      </p:graphicFrame>
    </p:spTree>
    <p:extLst>
      <p:ext uri="{BB962C8B-B14F-4D97-AF65-F5344CB8AC3E}">
        <p14:creationId xmlns:p14="http://schemas.microsoft.com/office/powerpoint/2010/main" val="512525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60000"/>
              <a:lumOff val="40000"/>
            </a:schemeClr>
          </a:solidFill>
        </p:spPr>
        <p:txBody>
          <a:bodyPr/>
          <a:lstStyle/>
          <a:p>
            <a:r>
              <a:rPr lang="es-EC" dirty="0">
                <a:solidFill>
                  <a:schemeClr val="bg1"/>
                </a:solidFill>
                <a:latin typeface="Times New Roman" panose="02020603050405020304" pitchFamily="18" charset="0"/>
                <a:cs typeface="Times New Roman" panose="02020603050405020304" pitchFamily="18" charset="0"/>
              </a:rPr>
              <a:t>ABP Preguntas genuinas</a:t>
            </a:r>
          </a:p>
        </p:txBody>
      </p:sp>
      <p:sp>
        <p:nvSpPr>
          <p:cNvPr id="8" name="Marcador de contenido 7">
            <a:extLst>
              <a:ext uri="{FF2B5EF4-FFF2-40B4-BE49-F238E27FC236}">
                <a16:creationId xmlns:a16="http://schemas.microsoft.com/office/drawing/2014/main" id="{A478D3E1-3D25-41AC-9964-13D50B74AFCC}"/>
              </a:ext>
            </a:extLst>
          </p:cNvPr>
          <p:cNvSpPr>
            <a:spLocks noGrp="1"/>
          </p:cNvSpPr>
          <p:nvPr>
            <p:ph sz="half" idx="2"/>
          </p:nvPr>
        </p:nvSpPr>
        <p:spPr>
          <a:xfrm>
            <a:off x="457200" y="2174875"/>
            <a:ext cx="8229600" cy="4408487"/>
          </a:xfrm>
        </p:spPr>
        <p:txBody>
          <a:bodyPr>
            <a:normAutofit/>
          </a:bodyPr>
          <a:lstStyle/>
          <a:p>
            <a:r>
              <a:rPr lang="es-EC" dirty="0">
                <a:solidFill>
                  <a:schemeClr val="bg1"/>
                </a:solidFill>
                <a:latin typeface="Times New Roman" panose="02020603050405020304" pitchFamily="18" charset="0"/>
                <a:cs typeface="Times New Roman" panose="02020603050405020304" pitchFamily="18" charset="0"/>
              </a:rPr>
              <a:t>¿Cómo </a:t>
            </a:r>
            <a:r>
              <a:rPr lang="es-EC" b="1" dirty="0">
                <a:solidFill>
                  <a:schemeClr val="bg1"/>
                </a:solidFill>
                <a:latin typeface="Times New Roman" panose="02020603050405020304" pitchFamily="18" charset="0"/>
                <a:cs typeface="Times New Roman" panose="02020603050405020304" pitchFamily="18" charset="0"/>
              </a:rPr>
              <a:t>proteger</a:t>
            </a:r>
            <a:r>
              <a:rPr lang="es-EC" dirty="0">
                <a:solidFill>
                  <a:schemeClr val="bg1"/>
                </a:solidFill>
                <a:latin typeface="Times New Roman" panose="02020603050405020304" pitchFamily="18" charset="0"/>
                <a:cs typeface="Times New Roman" panose="02020603050405020304" pitchFamily="18" charset="0"/>
              </a:rPr>
              <a:t> a las iguanas que viven en la escuela?</a:t>
            </a:r>
          </a:p>
          <a:p>
            <a:r>
              <a:rPr lang="es-EC" dirty="0">
                <a:solidFill>
                  <a:schemeClr val="bg1"/>
                </a:solidFill>
                <a:latin typeface="Times New Roman" panose="02020603050405020304" pitchFamily="18" charset="0"/>
                <a:cs typeface="Times New Roman" panose="02020603050405020304" pitchFamily="18" charset="0"/>
              </a:rPr>
              <a:t>¿Cómo diseñar espacios de </a:t>
            </a:r>
            <a:r>
              <a:rPr lang="es-EC" b="1" dirty="0">
                <a:solidFill>
                  <a:schemeClr val="bg1"/>
                </a:solidFill>
                <a:latin typeface="Times New Roman" panose="02020603050405020304" pitchFamily="18" charset="0"/>
                <a:cs typeface="Times New Roman" panose="02020603050405020304" pitchFamily="18" charset="0"/>
              </a:rPr>
              <a:t>lectura </a:t>
            </a:r>
            <a:r>
              <a:rPr lang="es-EC" dirty="0">
                <a:solidFill>
                  <a:schemeClr val="bg1"/>
                </a:solidFill>
                <a:latin typeface="Times New Roman" panose="02020603050405020304" pitchFamily="18" charset="0"/>
                <a:cs typeface="Times New Roman" panose="02020603050405020304" pitchFamily="18" charset="0"/>
              </a:rPr>
              <a:t>en la biblioteca del Colegio?</a:t>
            </a:r>
          </a:p>
          <a:p>
            <a:r>
              <a:rPr lang="es-EC" dirty="0">
                <a:solidFill>
                  <a:schemeClr val="bg1"/>
                </a:solidFill>
                <a:latin typeface="Times New Roman" panose="02020603050405020304" pitchFamily="18" charset="0"/>
                <a:cs typeface="Times New Roman" panose="02020603050405020304" pitchFamily="18" charset="0"/>
              </a:rPr>
              <a:t>¿Debería permitirse el uso del </a:t>
            </a:r>
            <a:r>
              <a:rPr lang="es-EC" b="1" dirty="0">
                <a:solidFill>
                  <a:schemeClr val="bg1"/>
                </a:solidFill>
                <a:latin typeface="Times New Roman" panose="02020603050405020304" pitchFamily="18" charset="0"/>
                <a:cs typeface="Times New Roman" panose="02020603050405020304" pitchFamily="18" charset="0"/>
              </a:rPr>
              <a:t>celular</a:t>
            </a:r>
            <a:r>
              <a:rPr lang="es-EC" dirty="0">
                <a:solidFill>
                  <a:schemeClr val="bg1"/>
                </a:solidFill>
                <a:latin typeface="Times New Roman" panose="02020603050405020304" pitchFamily="18" charset="0"/>
                <a:cs typeface="Times New Roman" panose="02020603050405020304" pitchFamily="18" charset="0"/>
              </a:rPr>
              <a:t> en nuestras aulas?</a:t>
            </a:r>
          </a:p>
          <a:p>
            <a:r>
              <a:rPr lang="es-EC" dirty="0">
                <a:solidFill>
                  <a:schemeClr val="bg1"/>
                </a:solidFill>
                <a:latin typeface="Times New Roman" panose="02020603050405020304" pitchFamily="18" charset="0"/>
                <a:cs typeface="Times New Roman" panose="02020603050405020304" pitchFamily="18" charset="0"/>
              </a:rPr>
              <a:t>¿Cómo evaluar la dimensión física en los </a:t>
            </a:r>
            <a:r>
              <a:rPr lang="es-EC" b="1" dirty="0">
                <a:solidFill>
                  <a:schemeClr val="bg1"/>
                </a:solidFill>
                <a:latin typeface="Times New Roman" panose="02020603050405020304" pitchFamily="18" charset="0"/>
                <a:cs typeface="Times New Roman" panose="02020603050405020304" pitchFamily="18" charset="0"/>
              </a:rPr>
              <a:t>ambientes de aprendizaje</a:t>
            </a:r>
            <a:r>
              <a:rPr lang="es-EC" dirty="0">
                <a:solidFill>
                  <a:schemeClr val="bg1"/>
                </a:solidFill>
                <a:latin typeface="Times New Roman" panose="02020603050405020304" pitchFamily="18" charset="0"/>
                <a:cs typeface="Times New Roman" panose="02020603050405020304" pitchFamily="18" charset="0"/>
              </a:rPr>
              <a:t> virtuales?</a:t>
            </a:r>
          </a:p>
          <a:p>
            <a:r>
              <a:rPr lang="es-EC" dirty="0">
                <a:solidFill>
                  <a:schemeClr val="bg1"/>
                </a:solidFill>
                <a:latin typeface="Times New Roman" panose="02020603050405020304" pitchFamily="18" charset="0"/>
                <a:cs typeface="Times New Roman" panose="02020603050405020304" pitchFamily="18" charset="0"/>
              </a:rPr>
              <a:t>¿Es alguna </a:t>
            </a:r>
            <a:r>
              <a:rPr lang="es-EC" b="1" dirty="0">
                <a:solidFill>
                  <a:schemeClr val="bg1"/>
                </a:solidFill>
                <a:latin typeface="Times New Roman" panose="02020603050405020304" pitchFamily="18" charset="0"/>
                <a:cs typeface="Times New Roman" panose="02020603050405020304" pitchFamily="18" charset="0"/>
              </a:rPr>
              <a:t>guerra</a:t>
            </a:r>
            <a:r>
              <a:rPr lang="es-EC" dirty="0">
                <a:solidFill>
                  <a:schemeClr val="bg1"/>
                </a:solidFill>
                <a:latin typeface="Times New Roman" panose="02020603050405020304" pitchFamily="18" charset="0"/>
                <a:cs typeface="Times New Roman" panose="02020603050405020304" pitchFamily="18" charset="0"/>
              </a:rPr>
              <a:t> justificada?</a:t>
            </a:r>
          </a:p>
          <a:p>
            <a:r>
              <a:rPr lang="es-EC" dirty="0">
                <a:solidFill>
                  <a:schemeClr val="bg1"/>
                </a:solidFill>
                <a:latin typeface="Times New Roman" panose="02020603050405020304" pitchFamily="18" charset="0"/>
                <a:cs typeface="Times New Roman" panose="02020603050405020304" pitchFamily="18" charset="0"/>
              </a:rPr>
              <a:t>¿Sería beneficioso crear áreas de </a:t>
            </a:r>
            <a:r>
              <a:rPr lang="es-EC" b="1" dirty="0">
                <a:solidFill>
                  <a:schemeClr val="bg1"/>
                </a:solidFill>
                <a:latin typeface="Times New Roman" panose="02020603050405020304" pitchFamily="18" charset="0"/>
                <a:cs typeface="Times New Roman" panose="02020603050405020304" pitchFamily="18" charset="0"/>
              </a:rPr>
              <a:t>estudio</a:t>
            </a:r>
            <a:r>
              <a:rPr lang="es-EC" dirty="0">
                <a:solidFill>
                  <a:schemeClr val="bg1"/>
                </a:solidFill>
                <a:latin typeface="Times New Roman" panose="02020603050405020304" pitchFamily="18" charset="0"/>
                <a:cs typeface="Times New Roman" panose="02020603050405020304" pitchFamily="18" charset="0"/>
              </a:rPr>
              <a:t> en el patio del Colegio?</a:t>
            </a:r>
          </a:p>
          <a:p>
            <a:endParaRPr lang="es-EC" dirty="0">
              <a:solidFill>
                <a:schemeClr val="bg1"/>
              </a:solidFill>
              <a:latin typeface="Times New Roman" panose="02020603050405020304" pitchFamily="18" charset="0"/>
              <a:cs typeface="Times New Roman" panose="02020603050405020304" pitchFamily="18" charset="0"/>
            </a:endParaRPr>
          </a:p>
          <a:p>
            <a:endParaRPr lang="es-EC" dirty="0">
              <a:solidFill>
                <a:schemeClr val="bg1"/>
              </a:solidFill>
            </a:endParaRPr>
          </a:p>
          <a:p>
            <a:endParaRPr lang="es-EC" dirty="0">
              <a:solidFill>
                <a:schemeClr val="bg1"/>
              </a:solidFill>
            </a:endParaRPr>
          </a:p>
          <a:p>
            <a:endParaRPr lang="es-EC" dirty="0">
              <a:solidFill>
                <a:schemeClr val="bg1"/>
              </a:solidFill>
            </a:endParaRPr>
          </a:p>
        </p:txBody>
      </p:sp>
    </p:spTree>
    <p:extLst>
      <p:ext uri="{BB962C8B-B14F-4D97-AF65-F5344CB8AC3E}">
        <p14:creationId xmlns:p14="http://schemas.microsoft.com/office/powerpoint/2010/main" val="11712315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9173</TotalTime>
  <Words>724</Words>
  <Application>Microsoft Office PowerPoint</Application>
  <PresentationFormat>Presentación en pantalla (4:3)</PresentationFormat>
  <Paragraphs>77</Paragraphs>
  <Slides>14</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Arial</vt:lpstr>
      <vt:lpstr>Calibri</vt:lpstr>
      <vt:lpstr>Times New Roman</vt:lpstr>
      <vt:lpstr>Tema de Office</vt:lpstr>
      <vt:lpstr>1. Implementación del ABP: oportunidades, desafíos y toma de decisiones 2. Rol de docentes y estudiantes en la Metodología ABP 3. ABP: Aprender haciendo</vt:lpstr>
      <vt:lpstr>OBJETIVO</vt:lpstr>
      <vt:lpstr>Presentación de PowerPoint</vt:lpstr>
      <vt:lpstr>1. ¿Las fases de implementación varían de acuerdo con la edad? 2. ¿Cómo hacer una buena pregunta?  3. ¿Cómo utilizar el currículo para diseñar un ABP? 4. ¿Es posible implementar el ABP en todos los niveles? 5. ¿Cómo evaluar el ABP? 6. ¿ Cómo implementar el ABP en la virtualidad?  </vt:lpstr>
      <vt:lpstr>Metodología del ABP</vt:lpstr>
      <vt:lpstr>Aprendizaje Basado en Proyectos (ABP)</vt:lpstr>
      <vt:lpstr>Diseño del ABP</vt:lpstr>
      <vt:lpstr>ABP Tipos de preguntas</vt:lpstr>
      <vt:lpstr>ABP Preguntas genuinas</vt:lpstr>
      <vt:lpstr>ABP Interdisciplinar La protección de las iguanas</vt:lpstr>
      <vt:lpstr>Evaluación en el ABP</vt:lpstr>
      <vt:lpstr>Evaluación en el ABP</vt:lpstr>
      <vt:lpstr>Conclusiones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TENDENCIAS HISTÓRICAS DE LOS MODELOS ORGÁNICO CULTURALES DE LAS UNIVERSIDADES</dc:title>
  <dc:creator>Dell</dc:creator>
  <cp:lastModifiedBy>USER</cp:lastModifiedBy>
  <cp:revision>199</cp:revision>
  <dcterms:created xsi:type="dcterms:W3CDTF">2018-07-17T12:08:52Z</dcterms:created>
  <dcterms:modified xsi:type="dcterms:W3CDTF">2022-01-30T16:23:18Z</dcterms:modified>
</cp:coreProperties>
</file>