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289" r:id="rId3"/>
    <p:sldId id="291" r:id="rId4"/>
    <p:sldId id="368" r:id="rId5"/>
    <p:sldId id="369" r:id="rId6"/>
    <p:sldId id="346" r:id="rId7"/>
    <p:sldId id="359" r:id="rId8"/>
    <p:sldId id="361" r:id="rId9"/>
    <p:sldId id="384" r:id="rId10"/>
    <p:sldId id="357" r:id="rId11"/>
    <p:sldId id="379" r:id="rId12"/>
    <p:sldId id="381" r:id="rId13"/>
    <p:sldId id="380" r:id="rId14"/>
    <p:sldId id="373" r:id="rId15"/>
    <p:sldId id="364" r:id="rId16"/>
    <p:sldId id="375" r:id="rId17"/>
    <p:sldId id="376" r:id="rId18"/>
    <p:sldId id="383" r:id="rId19"/>
    <p:sldId id="35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0" clrIdx="0">
    <p:extLst>
      <p:ext uri="{19B8F6BF-5375-455C-9EA6-DF929625EA0E}">
        <p15:presenceInfo xmlns:p15="http://schemas.microsoft.com/office/powerpoint/2012/main" userId="be24cd26fcd137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86535" autoAdjust="0"/>
  </p:normalViewPr>
  <p:slideViewPr>
    <p:cSldViewPr>
      <p:cViewPr varScale="1">
        <p:scale>
          <a:sx n="72" d="100"/>
          <a:sy n="72" d="100"/>
        </p:scale>
        <p:origin x="13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0ACB-BA2B-4917-BAE2-0458479F292A}" type="datetimeFigureOut">
              <a:rPr lang="es-EC" smtClean="0"/>
              <a:t>30/1/2022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4C225-E665-4CEF-9831-590B6DA0BB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43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C225-E665-4CEF-9831-590B6DA0BB1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09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C225-E665-4CEF-9831-590B6DA0BB1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625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C225-E665-4CEF-9831-590B6DA0BB14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877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1731-8DEF-4025-95EC-500B6026C2FC}" type="datetimeFigureOut">
              <a:rPr lang="es-ES" smtClean="0"/>
              <a:t>30/01/2022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3A59-A741-44A6-A5B8-C05E8C6FB90B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564" y="3645024"/>
            <a:ext cx="7782848" cy="22996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Implementación del ABP: oportunidades, desafíos y toma de decisiones</a:t>
            </a:r>
            <a:b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Rol de docentes y estudiantes en la Metodología ABP</a:t>
            </a:r>
            <a:b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ABP: Aprender haciendo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19672" y="5954782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Yara María </a:t>
            </a:r>
            <a:r>
              <a:rPr lang="es-EC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Portela</a:t>
            </a:r>
            <a:r>
              <a:rPr 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Leiva. </a:t>
            </a:r>
            <a:r>
              <a:rPr lang="es-EC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es-EC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EC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Técnica de Machala</a:t>
            </a:r>
            <a:endParaRPr lang="es-EC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4C0E205-254B-465A-9E29-79D68822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6" y="532665"/>
            <a:ext cx="7620000" cy="24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506361B-4309-4BF5-9AFC-4C6D36159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620688"/>
            <a:ext cx="80032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del ABP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51F4DA-5EFA-40EE-B677-B4F0DDD8E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2963"/>
            <a:ext cx="8116416" cy="46418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0384" y="1442522"/>
            <a:ext cx="8003232" cy="58477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C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</p:spTree>
    <p:extLst>
      <p:ext uri="{BB962C8B-B14F-4D97-AF65-F5344CB8AC3E}">
        <p14:creationId xmlns:p14="http://schemas.microsoft.com/office/powerpoint/2010/main" val="157196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9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Requisitos para la implementación del ABP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200" y="1619508"/>
            <a:ext cx="7323698" cy="5238492"/>
          </a:xfrm>
          <a:solidFill>
            <a:schemeClr val="tx1"/>
          </a:solidFill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2E7B2E1-3D17-4C30-B68D-77B3B57F583E}"/>
              </a:ext>
            </a:extLst>
          </p:cNvPr>
          <p:cNvSpPr/>
          <p:nvPr/>
        </p:nvSpPr>
        <p:spPr>
          <a:xfrm>
            <a:off x="576200" y="1702258"/>
            <a:ext cx="230425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Reconocer sus oportunidades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F26850D-3C3B-48B2-85AB-6435E370C931}"/>
              </a:ext>
            </a:extLst>
          </p:cNvPr>
          <p:cNvSpPr/>
          <p:nvPr/>
        </p:nvSpPr>
        <p:spPr>
          <a:xfrm>
            <a:off x="2647662" y="3212741"/>
            <a:ext cx="2664296" cy="801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Aceptar el desafío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81ADB03-EF1D-4AFD-9DC0-9DF0185CA826}"/>
              </a:ext>
            </a:extLst>
          </p:cNvPr>
          <p:cNvSpPr/>
          <p:nvPr/>
        </p:nvSpPr>
        <p:spPr>
          <a:xfrm>
            <a:off x="4605198" y="4648017"/>
            <a:ext cx="2906251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Tomar decisiones</a:t>
            </a:r>
          </a:p>
        </p:txBody>
      </p:sp>
      <p:sp>
        <p:nvSpPr>
          <p:cNvPr id="16" name="Flecha: curvada hacia la izquierda 15">
            <a:extLst>
              <a:ext uri="{FF2B5EF4-FFF2-40B4-BE49-F238E27FC236}">
                <a16:creationId xmlns:a16="http://schemas.microsoft.com/office/drawing/2014/main" id="{559F2D0B-940C-426E-956D-513D8D19DA7B}"/>
              </a:ext>
            </a:extLst>
          </p:cNvPr>
          <p:cNvSpPr/>
          <p:nvPr/>
        </p:nvSpPr>
        <p:spPr>
          <a:xfrm rot="18627504">
            <a:off x="3387948" y="2066730"/>
            <a:ext cx="514446" cy="10998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A744785-97B4-46B8-95D0-2AAFAF36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862" y="3677834"/>
            <a:ext cx="9571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EF5C342-D993-42C1-A0F4-E19912CC7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052736"/>
            <a:ext cx="7704855" cy="50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 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CEC8642F-4FA8-49D1-B33C-B4D065593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483" y="3129453"/>
            <a:ext cx="2476500" cy="184785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126BCF5-6758-4B22-A821-890D01A07418}"/>
              </a:ext>
            </a:extLst>
          </p:cNvPr>
          <p:cNvSpPr/>
          <p:nvPr/>
        </p:nvSpPr>
        <p:spPr>
          <a:xfrm>
            <a:off x="670837" y="1947043"/>
            <a:ext cx="2308899" cy="1269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 el aprendizaje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96CB680-6CBE-4ADC-A2C2-801127E2C36E}"/>
              </a:ext>
            </a:extLst>
          </p:cNvPr>
          <p:cNvSpPr/>
          <p:nvPr/>
        </p:nvSpPr>
        <p:spPr>
          <a:xfrm>
            <a:off x="3219368" y="1442986"/>
            <a:ext cx="2324395" cy="11889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 la autonomía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FF95FB1-FB01-46B5-91DC-DD36FBFE91E4}"/>
              </a:ext>
            </a:extLst>
          </p:cNvPr>
          <p:cNvSpPr/>
          <p:nvPr/>
        </p:nvSpPr>
        <p:spPr>
          <a:xfrm>
            <a:off x="6205661" y="3503571"/>
            <a:ext cx="2342503" cy="972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Fomenta la autocrítico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A09C8EE-71EB-492B-B40A-7732830D2165}"/>
              </a:ext>
            </a:extLst>
          </p:cNvPr>
          <p:cNvSpPr/>
          <p:nvPr/>
        </p:nvSpPr>
        <p:spPr>
          <a:xfrm>
            <a:off x="644108" y="5086388"/>
            <a:ext cx="2416277" cy="9818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Refuerza las capacidades sociales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80B0664-000A-4D86-87BE-E239D47E6D9A}"/>
              </a:ext>
            </a:extLst>
          </p:cNvPr>
          <p:cNvSpPr/>
          <p:nvPr/>
        </p:nvSpPr>
        <p:spPr>
          <a:xfrm>
            <a:off x="5952886" y="1839730"/>
            <a:ext cx="2520277" cy="1188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 la alfabetización tecnológica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FB4BDFB-AE89-4E9F-A57E-474A63651271}"/>
              </a:ext>
            </a:extLst>
          </p:cNvPr>
          <p:cNvSpPr/>
          <p:nvPr/>
        </p:nvSpPr>
        <p:spPr>
          <a:xfrm>
            <a:off x="6205661" y="5016181"/>
            <a:ext cx="2232247" cy="972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Promueve la creatividad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148537-0EDB-4D8B-A45E-D1E210A5EAB0}"/>
              </a:ext>
            </a:extLst>
          </p:cNvPr>
          <p:cNvSpPr/>
          <p:nvPr/>
        </p:nvSpPr>
        <p:spPr>
          <a:xfrm>
            <a:off x="554525" y="3596178"/>
            <a:ext cx="2232247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Promueve el protagonismo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4C08634-C7D6-442A-9519-6E761C7CD7DA}"/>
              </a:ext>
            </a:extLst>
          </p:cNvPr>
          <p:cNvSpPr/>
          <p:nvPr/>
        </p:nvSpPr>
        <p:spPr>
          <a:xfrm>
            <a:off x="3229143" y="5417896"/>
            <a:ext cx="2807760" cy="1188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Fortalece las relaciones interpersonales</a:t>
            </a:r>
          </a:p>
        </p:txBody>
      </p:sp>
    </p:spTree>
    <p:extLst>
      <p:ext uri="{BB962C8B-B14F-4D97-AF65-F5344CB8AC3E}">
        <p14:creationId xmlns:p14="http://schemas.microsoft.com/office/powerpoint/2010/main" val="400871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DESAFÍOS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2485927"/>
            <a:ext cx="8003232" cy="403244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comunidades de aprendizaje</a:t>
            </a:r>
          </a:p>
          <a:p>
            <a:pPr marL="0" indent="0" algn="ctr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Cambiar Paradigmas</a:t>
            </a:r>
          </a:p>
          <a:p>
            <a:pPr marL="0" indent="0" algn="ctr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9592" y="1733939"/>
            <a:ext cx="8003232" cy="58477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C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DEL ABP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993A9A-92F2-4264-A90F-C3EA0F459623}"/>
              </a:ext>
            </a:extLst>
          </p:cNvPr>
          <p:cNvSpPr/>
          <p:nvPr/>
        </p:nvSpPr>
        <p:spPr>
          <a:xfrm>
            <a:off x="1355458" y="2780928"/>
            <a:ext cx="321654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</a:t>
            </a:r>
          </a:p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Adaptación</a:t>
            </a:r>
          </a:p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Renovación</a:t>
            </a:r>
          </a:p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Reflexión</a:t>
            </a:r>
          </a:p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</a:t>
            </a:r>
          </a:p>
        </p:txBody>
      </p:sp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CA425583-F17D-4C01-824F-7D9F4539F08B}"/>
              </a:ext>
            </a:extLst>
          </p:cNvPr>
          <p:cNvSpPr/>
          <p:nvPr/>
        </p:nvSpPr>
        <p:spPr>
          <a:xfrm rot="19751200">
            <a:off x="5364088" y="2860584"/>
            <a:ext cx="1584176" cy="2088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2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 DE DECISIONES</a:t>
            </a:r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938" y="1619509"/>
            <a:ext cx="8229600" cy="46423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Cambios de paradigmas</a:t>
            </a:r>
          </a:p>
          <a:p>
            <a:pPr marL="0" indent="0">
              <a:buNone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Replantearse la educación y el aprendizaje en el contexto</a:t>
            </a:r>
          </a:p>
          <a:p>
            <a:pPr marL="0" indent="0">
              <a:buNone/>
            </a:pP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9B104E-4FAB-4619-AF86-4E780274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955445"/>
            <a:ext cx="247519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7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ATREVERSE</a:t>
            </a:r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938" y="1619509"/>
            <a:ext cx="8229600" cy="46423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FC9311-A195-4551-8952-32CD29CCA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632847" cy="45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9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Requisitos para la implementación del ABP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2162" y="1438311"/>
            <a:ext cx="8229600" cy="4642394"/>
          </a:xfrm>
          <a:solidFill>
            <a:schemeClr val="tx1"/>
          </a:solidFill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2E7B2E1-3D17-4C30-B68D-77B3B57F583E}"/>
              </a:ext>
            </a:extLst>
          </p:cNvPr>
          <p:cNvSpPr/>
          <p:nvPr/>
        </p:nvSpPr>
        <p:spPr>
          <a:xfrm>
            <a:off x="1247866" y="1845874"/>
            <a:ext cx="230425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Reconocer sus oportunidades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F26850D-3C3B-48B2-85AB-6435E370C931}"/>
              </a:ext>
            </a:extLst>
          </p:cNvPr>
          <p:cNvSpPr/>
          <p:nvPr/>
        </p:nvSpPr>
        <p:spPr>
          <a:xfrm>
            <a:off x="5303711" y="1815278"/>
            <a:ext cx="2664296" cy="801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Aceptar el desafío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81ADB03-EF1D-4AFD-9DC0-9DF0185CA826}"/>
              </a:ext>
            </a:extLst>
          </p:cNvPr>
          <p:cNvSpPr/>
          <p:nvPr/>
        </p:nvSpPr>
        <p:spPr>
          <a:xfrm>
            <a:off x="5182733" y="3759508"/>
            <a:ext cx="2906251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Tomar decisiones</a:t>
            </a:r>
          </a:p>
        </p:txBody>
      </p:sp>
      <p:sp>
        <p:nvSpPr>
          <p:cNvPr id="7" name="Flecha: a la derecha con muesca 6">
            <a:extLst>
              <a:ext uri="{FF2B5EF4-FFF2-40B4-BE49-F238E27FC236}">
                <a16:creationId xmlns:a16="http://schemas.microsoft.com/office/drawing/2014/main" id="{046ACC37-BACD-49A5-8004-CA2435D53C27}"/>
              </a:ext>
            </a:extLst>
          </p:cNvPr>
          <p:cNvSpPr/>
          <p:nvPr/>
        </p:nvSpPr>
        <p:spPr>
          <a:xfrm>
            <a:off x="3885588" y="1999944"/>
            <a:ext cx="97137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: a la derecha con muesca 7">
            <a:extLst>
              <a:ext uri="{FF2B5EF4-FFF2-40B4-BE49-F238E27FC236}">
                <a16:creationId xmlns:a16="http://schemas.microsoft.com/office/drawing/2014/main" id="{75E9C6AE-51F0-4485-BF4C-F48D7FD987CB}"/>
              </a:ext>
            </a:extLst>
          </p:cNvPr>
          <p:cNvSpPr/>
          <p:nvPr/>
        </p:nvSpPr>
        <p:spPr>
          <a:xfrm rot="5400000">
            <a:off x="6182460" y="2980878"/>
            <a:ext cx="914400" cy="4731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D751313-5FF7-469B-AAC3-42FD2FA3C340}"/>
              </a:ext>
            </a:extLst>
          </p:cNvPr>
          <p:cNvSpPr/>
          <p:nvPr/>
        </p:nvSpPr>
        <p:spPr>
          <a:xfrm>
            <a:off x="1772627" y="5380285"/>
            <a:ext cx="5598746" cy="58627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 de docentes y estudiantes</a:t>
            </a:r>
          </a:p>
        </p:txBody>
      </p:sp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6ECBB935-C775-42A2-A5E9-182EB79F6050}"/>
              </a:ext>
            </a:extLst>
          </p:cNvPr>
          <p:cNvSpPr/>
          <p:nvPr/>
        </p:nvSpPr>
        <p:spPr>
          <a:xfrm rot="3936667">
            <a:off x="3598567" y="3371690"/>
            <a:ext cx="1019878" cy="19161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6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E466E5-CDA9-4B39-856F-06BBBBE9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82296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1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6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  <a:solidFill>
            <a:schemeClr val="tx1"/>
          </a:solidFill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 un espacio de reflexión y debate sobre las oportunidades de la metodología del ABP, los desafíos que implica su utilización y la toma de decisiones para su implementación en el contexto educativo contemporáneo.</a:t>
            </a:r>
            <a:endParaRPr lang="es-E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3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615" y="430248"/>
            <a:ext cx="8085584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Cuestionamientos</a:t>
            </a:r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216" y="2721275"/>
            <a:ext cx="8229600" cy="371006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¿Cuál es la finalidad de la educación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contexto actual de transformación social?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profesionales necesitaremos en el futuro? 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debe transformarse el proceso de enseñanza-aprendizaje?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¿Estamos preparados y motivados para cambiar?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700808"/>
            <a:ext cx="174793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7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de la educación: Preparar al hombre para la vida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216" y="3429000"/>
            <a:ext cx="8229600" cy="30035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habilidades para trabajos que van a requerir:</a:t>
            </a:r>
          </a:p>
          <a:p>
            <a:pPr marL="0" indent="0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Actividades mecánicas y automáticas. </a:t>
            </a:r>
          </a:p>
          <a:p>
            <a:pPr marL="0" indent="0">
              <a:buNone/>
            </a:pPr>
            <a:r>
              <a:rPr lang="es-EC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Actividades innovadoras y creativas.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04D72A-45A6-4CC3-A8C8-B8C5D8B4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47825"/>
            <a:ext cx="3672408" cy="17811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D826C-AFFD-4509-8631-0C99E3B99FBB}"/>
              </a:ext>
            </a:extLst>
          </p:cNvPr>
          <p:cNvSpPr txBox="1"/>
          <p:nvPr/>
        </p:nvSpPr>
        <p:spPr>
          <a:xfrm>
            <a:off x="5158408" y="1676061"/>
            <a:ext cx="3086000" cy="181588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no estamos educando para el futuro, no estamos educando.</a:t>
            </a:r>
          </a:p>
        </p:txBody>
      </p:sp>
    </p:spTree>
    <p:extLst>
      <p:ext uri="{BB962C8B-B14F-4D97-AF65-F5344CB8AC3E}">
        <p14:creationId xmlns:p14="http://schemas.microsoft.com/office/powerpoint/2010/main" val="172188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para el siglo XXI UNESCO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1700808"/>
            <a:ext cx="7560840" cy="473052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Aprender e innovar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Profesionales y personales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Socioafectivas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Comprender la interculturalidad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 organización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Aceptar la diversidad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Relacionarse</a:t>
            </a:r>
          </a:p>
          <a:p>
            <a:pPr marL="0" indent="0">
              <a:buNone/>
            </a:pP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 información, tecnología y medios</a:t>
            </a:r>
          </a:p>
          <a:p>
            <a:pPr marL="0" indent="0">
              <a:buNone/>
            </a:pP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0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 formativo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3568" y="1440677"/>
            <a:ext cx="7890048" cy="296081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C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 hace que el aprendizaje sea memorable?</a:t>
            </a:r>
          </a:p>
          <a:p>
            <a:pPr lvl="0" algn="ctr">
              <a:spcBef>
                <a:spcPct val="20000"/>
              </a:spcBef>
            </a:pPr>
            <a:br>
              <a:rPr lang="es-EC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Compromiso, desafíos, alegría, satisfacción, cumplimiento de metas, conexión, participación, energía</a:t>
            </a:r>
            <a:endParaRPr lang="es-EC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8FC16D-BF07-4B07-A85A-1D4265C7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93" y="4725144"/>
            <a:ext cx="3816424" cy="16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Metodologías activas</a:t>
            </a:r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938" y="1619509"/>
            <a:ext cx="8229600" cy="464239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proyectos</a:t>
            </a:r>
          </a:p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problemas</a:t>
            </a:r>
          </a:p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cooperativo</a:t>
            </a:r>
          </a:p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Pensamiento de diseño</a:t>
            </a:r>
          </a:p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invertida</a:t>
            </a:r>
          </a:p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el pensamiento</a:t>
            </a:r>
          </a:p>
          <a:p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competencias</a:t>
            </a:r>
          </a:p>
          <a:p>
            <a:pPr marL="0" indent="0">
              <a:buNone/>
            </a:pP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0199" y="1696452"/>
            <a:ext cx="8003232" cy="58477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endParaRPr lang="es-EC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</p:spTree>
    <p:extLst>
      <p:ext uri="{BB962C8B-B14F-4D97-AF65-F5344CB8AC3E}">
        <p14:creationId xmlns:p14="http://schemas.microsoft.com/office/powerpoint/2010/main" val="174206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proyectos</a:t>
            </a:r>
            <a:b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</a:t>
            </a:r>
            <a:b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619509"/>
            <a:ext cx="7607922" cy="46423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Basado en la teoría constructivista ( </a:t>
            </a:r>
            <a:r>
              <a:rPr lang="es-EC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Vigotsky</a:t>
            </a: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Bruner, Piaget, Dewey)</a:t>
            </a:r>
          </a:p>
          <a:p>
            <a:pPr marL="0" indent="0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Origen (Roma y París.1859- 1865)</a:t>
            </a:r>
          </a:p>
          <a:p>
            <a:pPr marL="0" indent="0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s-EC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Herd</a:t>
            </a: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KilpatricK</a:t>
            </a: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(1918)</a:t>
            </a:r>
          </a:p>
          <a:p>
            <a:pPr marL="0" indent="0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1915-1965- Redefine ABP</a:t>
            </a:r>
          </a:p>
          <a:p>
            <a:pPr marL="0" indent="0">
              <a:buNone/>
            </a:pPr>
            <a:endParaRPr lang="es-EC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C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Contreras 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56176" y="4869160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Rol</a:t>
            </a:r>
          </a:p>
        </p:txBody>
      </p:sp>
    </p:spTree>
    <p:extLst>
      <p:ext uri="{BB962C8B-B14F-4D97-AF65-F5344CB8AC3E}">
        <p14:creationId xmlns:p14="http://schemas.microsoft.com/office/powerpoint/2010/main" val="242771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765"/>
            <a:ext cx="8229600" cy="11889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basado en proyectos</a:t>
            </a:r>
            <a:b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ABP</a:t>
            </a:r>
            <a:b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938" y="2276871"/>
            <a:ext cx="8229600" cy="398503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“Metodología que fomenta una forma de trabajo que privilegia la investigación, a partir de diversas interrogantes planteadas a los estudiantes, los cuales deben procurar resolver mediante la búsqueda de información en diversas fuentes. De este modo se favorece la indagación de una realidad movilizando conceptos al confrontar información”</a:t>
            </a:r>
          </a:p>
          <a:p>
            <a:pPr marL="0" indent="0" algn="r">
              <a:buNone/>
            </a:pPr>
            <a:r>
              <a:rPr lang="es-EC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(Martín y Rodríguez, 2015)</a:t>
            </a:r>
          </a:p>
        </p:txBody>
      </p:sp>
    </p:spTree>
    <p:extLst>
      <p:ext uri="{BB962C8B-B14F-4D97-AF65-F5344CB8AC3E}">
        <p14:creationId xmlns:p14="http://schemas.microsoft.com/office/powerpoint/2010/main" val="1244615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494</Words>
  <Application>Microsoft Office PowerPoint</Application>
  <PresentationFormat>Presentación en pantalla (4:3)</PresentationFormat>
  <Paragraphs>105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Tema de Office</vt:lpstr>
      <vt:lpstr>1. Implementación del ABP: oportunidades, desafíos y toma de decisiones 2. Rol de docentes y estudiantes en la Metodología ABP 3. ABP: Aprender haciendo</vt:lpstr>
      <vt:lpstr>OBJETIVO</vt:lpstr>
      <vt:lpstr>Cuestionamientos </vt:lpstr>
      <vt:lpstr>Fin de la educación: Preparar al hombre para la vida</vt:lpstr>
      <vt:lpstr>Habilidades para el siglo XXI UNESCO</vt:lpstr>
      <vt:lpstr>Reto formativo</vt:lpstr>
      <vt:lpstr> Metodologías activas </vt:lpstr>
      <vt:lpstr> Aprendizaje basado en proyectos ABP </vt:lpstr>
      <vt:lpstr> Aprendizaje basado en proyectos ABP </vt:lpstr>
      <vt:lpstr>Presentación de PowerPoint</vt:lpstr>
      <vt:lpstr>Implementación del ABP</vt:lpstr>
      <vt:lpstr>Requisitos para la implementación del ABP</vt:lpstr>
      <vt:lpstr>Presentación de PowerPoint</vt:lpstr>
      <vt:lpstr>OPORTUNIDADES </vt:lpstr>
      <vt:lpstr>DESAFÍOS</vt:lpstr>
      <vt:lpstr> TOMA DE DECISIONES </vt:lpstr>
      <vt:lpstr> ATREVERSE </vt:lpstr>
      <vt:lpstr>Requisitos para la implementación del ABP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TENDENCIAS HISTÓRICAS DE LOS MODELOS ORGÁNICO CULTURALES DE LAS UNIVERSIDADES</dc:title>
  <dc:creator>Dell</dc:creator>
  <cp:lastModifiedBy>USER</cp:lastModifiedBy>
  <cp:revision>196</cp:revision>
  <dcterms:created xsi:type="dcterms:W3CDTF">2018-07-17T12:08:52Z</dcterms:created>
  <dcterms:modified xsi:type="dcterms:W3CDTF">2022-01-30T16:21:22Z</dcterms:modified>
</cp:coreProperties>
</file>